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93" r:id="rId3"/>
    <p:sldId id="290" r:id="rId4"/>
    <p:sldId id="263" r:id="rId5"/>
    <p:sldId id="286" r:id="rId6"/>
    <p:sldId id="288" r:id="rId7"/>
    <p:sldId id="264" r:id="rId8"/>
    <p:sldId id="265" r:id="rId9"/>
    <p:sldId id="266" r:id="rId10"/>
    <p:sldId id="289" r:id="rId11"/>
    <p:sldId id="267" r:id="rId12"/>
    <p:sldId id="291" r:id="rId13"/>
    <p:sldId id="275" r:id="rId14"/>
    <p:sldId id="284" r:id="rId15"/>
    <p:sldId id="292" r:id="rId1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236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04607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04607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04607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845819" y="2209800"/>
            <a:ext cx="7540752" cy="9174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1031189"/>
            <a:ext cx="8255000" cy="788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04607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905127"/>
            <a:ext cx="8072119" cy="4169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4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7.png"/><Relationship Id="rId4" Type="http://schemas.openxmlformats.org/officeDocument/2006/relationships/hyperlink" Target="https://freevideolectures.com/course/3049/real-time-systems/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28600"/>
            <a:ext cx="7772400" cy="1440180"/>
          </a:xfrm>
        </p:spPr>
        <p:txBody>
          <a:bodyPr/>
          <a:lstStyle/>
          <a:p>
            <a:pPr algn="ctr"/>
            <a:r>
              <a:rPr lang="en-US" sz="3200" dirty="0" smtClean="0"/>
              <a:t>Introduction to Real Time Operating Systems</a:t>
            </a:r>
            <a:endParaRPr lang="en-US" sz="32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4"/>
          </p:nvPr>
        </p:nvSpPr>
        <p:spPr>
          <a:xfrm>
            <a:off x="1447800" y="3810000"/>
            <a:ext cx="6400800" cy="2215991"/>
          </a:xfrm>
        </p:spPr>
        <p:txBody>
          <a:bodyPr/>
          <a:lstStyle/>
          <a:p>
            <a:r>
              <a:rPr lang="en-US" dirty="0" smtClean="0"/>
              <a:t>Topics: 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Real time systems &amp; characteristics</a:t>
            </a:r>
          </a:p>
          <a:p>
            <a:pPr marL="342900" indent="-342900">
              <a:buAutoNum type="arabicPeriod"/>
            </a:pPr>
            <a:r>
              <a:rPr lang="en-US" dirty="0" smtClean="0"/>
              <a:t>Types of Real time Operating Systems</a:t>
            </a:r>
          </a:p>
          <a:p>
            <a:pPr marL="342900" indent="-342900">
              <a:buAutoNum type="arabicPeriod"/>
            </a:pPr>
            <a:r>
              <a:rPr lang="en-US" dirty="0" smtClean="0"/>
              <a:t>Applications</a:t>
            </a:r>
          </a:p>
          <a:p>
            <a:pPr marL="342900" indent="-342900">
              <a:buAutoNum type="arabicPeriod"/>
            </a:pPr>
            <a:r>
              <a:rPr lang="en-US" dirty="0" smtClean="0"/>
              <a:t>Event &amp; Taxonomy of the events</a:t>
            </a:r>
          </a:p>
          <a:p>
            <a:pPr marL="342900" indent="-342900">
              <a:buAutoNum type="arabicPeriod"/>
            </a:pPr>
            <a:r>
              <a:rPr lang="en-US" dirty="0" smtClean="0"/>
              <a:t>Misconceptions about Real time systems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62200" y="1447800"/>
            <a:ext cx="44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By </a:t>
            </a:r>
          </a:p>
          <a:p>
            <a:pPr algn="ctr"/>
            <a:r>
              <a:rPr lang="en-US" b="1" dirty="0" smtClean="0"/>
              <a:t>Mrs. </a:t>
            </a:r>
            <a:r>
              <a:rPr lang="en-US" b="1" dirty="0" err="1" smtClean="0"/>
              <a:t>Anuradha</a:t>
            </a:r>
            <a:r>
              <a:rPr lang="en-US" b="1" dirty="0" smtClean="0"/>
              <a:t> Rao</a:t>
            </a:r>
          </a:p>
          <a:p>
            <a:pPr algn="ctr"/>
            <a:r>
              <a:rPr lang="en-US" dirty="0" smtClean="0"/>
              <a:t>E-mail: anuradha.rao@manipal.edu</a:t>
            </a:r>
            <a:endParaRPr lang="en-US" dirty="0"/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1905127"/>
            <a:ext cx="8072119" cy="393954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Industrial Applications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Medical Applications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Telecommunication applications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Aerospace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Internet and multi media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Consumer electronics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Defense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Railway reservation system</a:t>
            </a:r>
            <a:endParaRPr lang="en-US" sz="320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5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4800" y="588481"/>
            <a:ext cx="759650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170" dirty="0"/>
              <a:t>Soft, </a:t>
            </a:r>
            <a:r>
              <a:rPr sz="4500" spc="-210" dirty="0"/>
              <a:t>Hard, and </a:t>
            </a:r>
            <a:r>
              <a:rPr sz="4500" spc="-190" dirty="0"/>
              <a:t>Firm</a:t>
            </a:r>
            <a:r>
              <a:rPr sz="4500" spc="-425" dirty="0"/>
              <a:t> </a:t>
            </a:r>
            <a:r>
              <a:rPr sz="4500" spc="-160" dirty="0"/>
              <a:t>“Real-Time”</a:t>
            </a:r>
            <a:endParaRPr sz="4500" dirty="0"/>
          </a:p>
        </p:txBody>
      </p:sp>
      <p:sp>
        <p:nvSpPr>
          <p:cNvPr id="8" name="object 8"/>
          <p:cNvSpPr txBox="1"/>
          <p:nvPr/>
        </p:nvSpPr>
        <p:spPr>
          <a:xfrm>
            <a:off x="297034" y="1421909"/>
            <a:ext cx="8694566" cy="1147109"/>
          </a:xfrm>
          <a:prstGeom prst="rect">
            <a:avLst/>
          </a:prstGeom>
          <a:solidFill>
            <a:srgbClr val="C7E2FA"/>
          </a:solidFill>
        </p:spPr>
        <p:txBody>
          <a:bodyPr vert="horz" wrap="square" lIns="0" tIns="825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65"/>
              </a:spcBef>
            </a:pPr>
            <a:r>
              <a:rPr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 </a:t>
            </a:r>
            <a:r>
              <a:rPr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 </a:t>
            </a:r>
            <a:r>
              <a:rPr sz="24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sz="2400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73709" marR="464184" algn="just">
              <a:lnSpc>
                <a:spcPts val="2380"/>
              </a:lnSpc>
              <a:spcBef>
                <a:spcPts val="580"/>
              </a:spcBef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is degraded by failure to meet time constraints</a:t>
            </a:r>
          </a:p>
          <a:p>
            <a:pPr marR="464184" algn="just">
              <a:lnSpc>
                <a:spcPts val="2380"/>
              </a:lnSpc>
              <a:spcBef>
                <a:spcPts val="580"/>
              </a:spcBef>
            </a:pPr>
            <a:r>
              <a:rPr lang="en-US" sz="24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Examples: Word processing commands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034" y="2922872"/>
            <a:ext cx="8694566" cy="1512594"/>
          </a:xfrm>
          <a:prstGeom prst="rect">
            <a:avLst/>
          </a:prstGeom>
          <a:solidFill>
            <a:srgbClr val="C7E2FA"/>
          </a:solidFill>
        </p:spPr>
        <p:txBody>
          <a:bodyPr vert="horz" wrap="square" lIns="0" tIns="952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75"/>
              </a:spcBef>
            </a:pPr>
            <a:r>
              <a:rPr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 </a:t>
            </a:r>
            <a:r>
              <a:rPr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</a:t>
            </a:r>
            <a:r>
              <a:rPr sz="24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sz="2400" spc="-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sz="2400" spc="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5">
              <a:lnSpc>
                <a:spcPct val="100000"/>
              </a:lnSpc>
              <a:spcBef>
                <a:spcPts val="75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failure to meet time constraints leads to system failure</a:t>
            </a:r>
          </a:p>
          <a:p>
            <a:pPr marL="80645">
              <a:spcBef>
                <a:spcPts val="75"/>
              </a:spcBef>
            </a:pPr>
            <a:r>
              <a:rPr lang="en-US" sz="24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Examples: Airbag systems in car, emergency brakes in {car, trains, heavy machineries)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6820" y="4881139"/>
            <a:ext cx="8694566" cy="1535036"/>
          </a:xfrm>
          <a:prstGeom prst="rect">
            <a:avLst/>
          </a:prstGeom>
          <a:solidFill>
            <a:srgbClr val="C7E2FA"/>
          </a:solidFill>
        </p:spPr>
        <p:txBody>
          <a:bodyPr vert="horz" wrap="square" lIns="0" tIns="1143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90"/>
              </a:spcBef>
            </a:pPr>
            <a:r>
              <a:rPr sz="2400" kern="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 </a:t>
            </a:r>
            <a:r>
              <a:rPr sz="2400" kern="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Firm </a:t>
            </a:r>
            <a:r>
              <a:rPr sz="2400" kern="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sz="2400" kern="0" spc="-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kern="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73709" marR="196850" algn="just">
              <a:lnSpc>
                <a:spcPts val="2380"/>
              </a:lnSpc>
              <a:spcBef>
                <a:spcPts val="580"/>
              </a:spcBef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occurrences of missing a deadline can be tolerated</a:t>
            </a:r>
          </a:p>
          <a:p>
            <a:pPr marL="120650" marR="196850" algn="just">
              <a:lnSpc>
                <a:spcPts val="2380"/>
              </a:lnSpc>
              <a:spcBef>
                <a:spcPts val="580"/>
              </a:spcBef>
            </a:pPr>
            <a:r>
              <a:rPr lang="en-US" sz="24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player: some frames may be missed</a:t>
            </a:r>
          </a:p>
          <a:p>
            <a:pPr marL="120650" marR="196850" algn="just">
              <a:lnSpc>
                <a:spcPts val="2380"/>
              </a:lnSpc>
              <a:spcBef>
                <a:spcPts val="580"/>
              </a:spcBef>
            </a:pPr>
            <a:r>
              <a:rPr lang="en-US" sz="24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Sound system: missing some bits is ok</a:t>
            </a:r>
          </a:p>
        </p:txBody>
      </p:sp>
      <p:pic>
        <p:nvPicPr>
          <p:cNvPr id="1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1031189"/>
            <a:ext cx="8255000" cy="553998"/>
          </a:xfrm>
        </p:spPr>
        <p:txBody>
          <a:bodyPr/>
          <a:lstStyle/>
          <a:p>
            <a:r>
              <a:rPr lang="en-US" sz="3600" dirty="0" smtClean="0"/>
              <a:t>Why RTOS ?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1828800"/>
            <a:ext cx="8072119" cy="44319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An </a:t>
            </a:r>
            <a:r>
              <a:rPr lang="en-US" sz="3600" dirty="0" smtClean="0">
                <a:solidFill>
                  <a:srgbClr val="FF0000"/>
                </a:solidFill>
              </a:rPr>
              <a:t>Embedded system </a:t>
            </a:r>
            <a:r>
              <a:rPr lang="en-US" sz="3600" dirty="0" smtClean="0"/>
              <a:t>responds to external inputs: If response is late, system fails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A </a:t>
            </a:r>
            <a:r>
              <a:rPr lang="en-US" sz="3600" dirty="0" smtClean="0">
                <a:solidFill>
                  <a:srgbClr val="FF0000"/>
                </a:solidFill>
              </a:rPr>
              <a:t>General purpose operating system </a:t>
            </a:r>
            <a:r>
              <a:rPr lang="en-US" sz="3600" dirty="0" smtClean="0"/>
              <a:t>minimizes response time and ensures fairness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A  </a:t>
            </a:r>
            <a:r>
              <a:rPr lang="en-US" sz="3600" dirty="0" smtClean="0">
                <a:solidFill>
                  <a:srgbClr val="FF0000"/>
                </a:solidFill>
              </a:rPr>
              <a:t>Real time operating system</a:t>
            </a:r>
            <a:r>
              <a:rPr lang="en-US" sz="3600" dirty="0" smtClean="0"/>
              <a:t> help tasks meet their deadlines</a:t>
            </a:r>
            <a:endParaRPr lang="en-US" sz="3600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7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4721" y="267809"/>
            <a:ext cx="5125085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60" dirty="0"/>
              <a:t>Taxonomy </a:t>
            </a:r>
            <a:r>
              <a:rPr spc="-5" dirty="0"/>
              <a:t>of</a:t>
            </a:r>
            <a:r>
              <a:rPr spc="-245" dirty="0"/>
              <a:t> </a:t>
            </a:r>
            <a:r>
              <a:rPr spc="-345" dirty="0"/>
              <a:t>Events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4340" y="2366915"/>
            <a:ext cx="8610600" cy="457561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7020" indent="-274320" algn="just">
              <a:lnSpc>
                <a:spcPct val="100000"/>
              </a:lnSpc>
              <a:spcBef>
                <a:spcPts val="700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655" algn="l"/>
              </a:tabLst>
            </a:pPr>
            <a:r>
              <a:rPr sz="2200" spc="35" dirty="0">
                <a:latin typeface="Times New Roman"/>
                <a:cs typeface="Times New Roman"/>
              </a:rPr>
              <a:t>An</a:t>
            </a:r>
            <a:r>
              <a:rPr sz="2200" spc="-105" dirty="0">
                <a:latin typeface="Times New Roman"/>
                <a:cs typeface="Times New Roman"/>
              </a:rPr>
              <a:t> </a:t>
            </a:r>
            <a:r>
              <a:rPr sz="2200" spc="90" dirty="0">
                <a:latin typeface="Times New Roman"/>
                <a:cs typeface="Times New Roman"/>
              </a:rPr>
              <a:t>event</a:t>
            </a:r>
            <a:r>
              <a:rPr sz="2200" spc="-110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can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be</a:t>
            </a:r>
            <a:r>
              <a:rPr sz="2200" spc="-114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either</a:t>
            </a:r>
            <a:r>
              <a:rPr sz="2200" spc="-160" dirty="0">
                <a:latin typeface="Times New Roman"/>
                <a:cs typeface="Times New Roman"/>
              </a:rPr>
              <a:t> </a:t>
            </a:r>
            <a:r>
              <a:rPr sz="2200" spc="95" dirty="0">
                <a:latin typeface="Times New Roman"/>
                <a:cs typeface="Times New Roman"/>
              </a:rPr>
              <a:t>synchronous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or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spc="100" dirty="0">
                <a:latin typeface="Times New Roman"/>
                <a:cs typeface="Times New Roman"/>
              </a:rPr>
              <a:t>asynchronous</a:t>
            </a:r>
            <a:endParaRPr sz="2200" dirty="0">
              <a:latin typeface="Times New Roman"/>
              <a:cs typeface="Times New Roman"/>
            </a:endParaRPr>
          </a:p>
          <a:p>
            <a:pPr marL="652780" marR="5080" lvl="1" indent="-247015" algn="just">
              <a:lnSpc>
                <a:spcPct val="100000"/>
              </a:lnSpc>
              <a:spcBef>
                <a:spcPts val="550"/>
              </a:spcBef>
              <a:buClr>
                <a:srgbClr val="0E6EC5"/>
              </a:buClr>
              <a:buSzPct val="84090"/>
              <a:buFont typeface="Arial"/>
              <a:buChar char=""/>
              <a:tabLst>
                <a:tab pos="653415" algn="l"/>
              </a:tabLst>
            </a:pPr>
            <a:r>
              <a:rPr sz="2200" i="1" spc="60" dirty="0">
                <a:solidFill>
                  <a:srgbClr val="C00000"/>
                </a:solidFill>
                <a:latin typeface="Times New Roman"/>
                <a:cs typeface="Times New Roman"/>
              </a:rPr>
              <a:t>Synchronous</a:t>
            </a:r>
            <a:r>
              <a:rPr sz="2200" i="1" spc="-50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events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are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100" dirty="0">
                <a:latin typeface="Times New Roman"/>
                <a:cs typeface="Times New Roman"/>
              </a:rPr>
              <a:t>those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140" dirty="0">
                <a:latin typeface="Times New Roman"/>
                <a:cs typeface="Times New Roman"/>
              </a:rPr>
              <a:t>that</a:t>
            </a:r>
            <a:r>
              <a:rPr sz="2200" spc="-105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occur</a:t>
            </a:r>
            <a:r>
              <a:rPr sz="2200" spc="-120" dirty="0">
                <a:latin typeface="Times New Roman"/>
                <a:cs typeface="Times New Roman"/>
              </a:rPr>
              <a:t> </a:t>
            </a:r>
            <a:r>
              <a:rPr sz="2200" spc="120" dirty="0">
                <a:latin typeface="Times New Roman"/>
                <a:cs typeface="Times New Roman"/>
              </a:rPr>
              <a:t>at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spc="75" dirty="0">
                <a:latin typeface="Times New Roman"/>
                <a:cs typeface="Times New Roman"/>
              </a:rPr>
              <a:t>predictable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spc="45" dirty="0">
                <a:latin typeface="Times New Roman"/>
                <a:cs typeface="Times New Roman"/>
              </a:rPr>
              <a:t>times  </a:t>
            </a:r>
            <a:r>
              <a:rPr sz="2200" spc="90" dirty="0">
                <a:latin typeface="Times New Roman"/>
                <a:cs typeface="Times New Roman"/>
              </a:rPr>
              <a:t>in </a:t>
            </a:r>
            <a:r>
              <a:rPr sz="2200" spc="130" dirty="0">
                <a:latin typeface="Times New Roman"/>
                <a:cs typeface="Times New Roman"/>
              </a:rPr>
              <a:t>the</a:t>
            </a:r>
            <a:r>
              <a:rPr sz="2200" spc="-210" dirty="0">
                <a:latin typeface="Times New Roman"/>
                <a:cs typeface="Times New Roman"/>
              </a:rPr>
              <a:t> </a:t>
            </a:r>
            <a:r>
              <a:rPr sz="2200" spc="60" dirty="0">
                <a:latin typeface="Times New Roman"/>
                <a:cs typeface="Times New Roman"/>
              </a:rPr>
              <a:t>flow-of-control</a:t>
            </a:r>
            <a:endParaRPr sz="2200" dirty="0">
              <a:latin typeface="Times New Roman"/>
              <a:cs typeface="Times New Roman"/>
            </a:endParaRPr>
          </a:p>
          <a:p>
            <a:pPr marL="652780" lvl="1" indent="-247015" algn="just">
              <a:lnSpc>
                <a:spcPct val="100000"/>
              </a:lnSpc>
              <a:spcBef>
                <a:spcPts val="530"/>
              </a:spcBef>
              <a:buClr>
                <a:srgbClr val="0E6EC5"/>
              </a:buClr>
              <a:buSzPct val="84090"/>
              <a:buFont typeface="Arial"/>
              <a:buChar char=""/>
              <a:tabLst>
                <a:tab pos="653415" algn="l"/>
              </a:tabLst>
            </a:pPr>
            <a:r>
              <a:rPr sz="2200" i="1" spc="70" dirty="0">
                <a:solidFill>
                  <a:srgbClr val="C00000"/>
                </a:solidFill>
                <a:latin typeface="Times New Roman"/>
                <a:cs typeface="Times New Roman"/>
              </a:rPr>
              <a:t>Asynchronous</a:t>
            </a:r>
            <a:r>
              <a:rPr sz="2200" i="1" spc="-75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events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occur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spc="120" dirty="0">
                <a:latin typeface="Times New Roman"/>
                <a:cs typeface="Times New Roman"/>
              </a:rPr>
              <a:t>at</a:t>
            </a:r>
            <a:r>
              <a:rPr sz="2200" spc="-100" dirty="0">
                <a:latin typeface="Times New Roman"/>
                <a:cs typeface="Times New Roman"/>
              </a:rPr>
              <a:t> </a:t>
            </a:r>
            <a:r>
              <a:rPr sz="2200" spc="95" dirty="0">
                <a:latin typeface="Times New Roman"/>
                <a:cs typeface="Times New Roman"/>
              </a:rPr>
              <a:t>unpredictable</a:t>
            </a:r>
            <a:r>
              <a:rPr sz="2200" spc="-105" dirty="0">
                <a:latin typeface="Times New Roman"/>
                <a:cs typeface="Times New Roman"/>
              </a:rPr>
              <a:t> </a:t>
            </a:r>
            <a:r>
              <a:rPr sz="2200" spc="100" dirty="0">
                <a:latin typeface="Times New Roman"/>
                <a:cs typeface="Times New Roman"/>
              </a:rPr>
              <a:t>points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90" dirty="0">
                <a:latin typeface="Times New Roman"/>
                <a:cs typeface="Times New Roman"/>
              </a:rPr>
              <a:t>in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130" dirty="0">
                <a:latin typeface="Times New Roman"/>
                <a:cs typeface="Times New Roman"/>
              </a:rPr>
              <a:t>the</a:t>
            </a:r>
            <a:endParaRPr sz="2200" dirty="0">
              <a:latin typeface="Times New Roman"/>
              <a:cs typeface="Times New Roman"/>
            </a:endParaRPr>
          </a:p>
          <a:p>
            <a:pPr marL="652780" algn="just">
              <a:lnSpc>
                <a:spcPct val="100000"/>
              </a:lnSpc>
            </a:pPr>
            <a:r>
              <a:rPr sz="2200" spc="55" dirty="0">
                <a:latin typeface="Times New Roman"/>
                <a:cs typeface="Times New Roman"/>
              </a:rPr>
              <a:t>flow-of-control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and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are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spc="45" dirty="0">
                <a:latin typeface="Times New Roman"/>
                <a:cs typeface="Times New Roman"/>
              </a:rPr>
              <a:t>usually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spc="80" dirty="0">
                <a:latin typeface="Times New Roman"/>
                <a:cs typeface="Times New Roman"/>
              </a:rPr>
              <a:t>caused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25" dirty="0">
                <a:latin typeface="Times New Roman"/>
                <a:cs typeface="Times New Roman"/>
              </a:rPr>
              <a:t>by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spc="75" dirty="0">
                <a:latin typeface="Times New Roman"/>
                <a:cs typeface="Times New Roman"/>
              </a:rPr>
              <a:t>external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60" dirty="0">
                <a:latin typeface="Times New Roman"/>
                <a:cs typeface="Times New Roman"/>
              </a:rPr>
              <a:t>sources</a:t>
            </a:r>
            <a:endParaRPr sz="2200" dirty="0">
              <a:latin typeface="Times New Roman"/>
              <a:cs typeface="Times New Roman"/>
            </a:endParaRPr>
          </a:p>
          <a:p>
            <a:pPr marL="287020" indent="-274320" algn="just">
              <a:lnSpc>
                <a:spcPct val="100000"/>
              </a:lnSpc>
              <a:spcBef>
                <a:spcPts val="555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655" algn="l"/>
              </a:tabLst>
            </a:pPr>
            <a:r>
              <a:rPr sz="2200" spc="25" dirty="0">
                <a:latin typeface="Times New Roman"/>
                <a:cs typeface="Times New Roman"/>
              </a:rPr>
              <a:t>Moreover,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80" dirty="0">
                <a:latin typeface="Times New Roman"/>
                <a:cs typeface="Times New Roman"/>
              </a:rPr>
              <a:t>events</a:t>
            </a:r>
            <a:r>
              <a:rPr sz="2200" spc="-110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can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be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spc="75" dirty="0">
                <a:latin typeface="Times New Roman"/>
                <a:cs typeface="Times New Roman"/>
              </a:rPr>
              <a:t>periodic,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80" dirty="0">
                <a:latin typeface="Times New Roman"/>
                <a:cs typeface="Times New Roman"/>
              </a:rPr>
              <a:t>aperiodic</a:t>
            </a:r>
            <a:r>
              <a:rPr sz="2200" spc="-135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or</a:t>
            </a:r>
            <a:r>
              <a:rPr sz="2200" spc="-120" dirty="0">
                <a:latin typeface="Times New Roman"/>
                <a:cs typeface="Times New Roman"/>
              </a:rPr>
              <a:t> </a:t>
            </a:r>
            <a:r>
              <a:rPr sz="2200" spc="80" dirty="0">
                <a:latin typeface="Times New Roman"/>
                <a:cs typeface="Times New Roman"/>
              </a:rPr>
              <a:t>sporadic</a:t>
            </a:r>
            <a:endParaRPr sz="2200" dirty="0">
              <a:latin typeface="Times New Roman"/>
              <a:cs typeface="Times New Roman"/>
            </a:endParaRPr>
          </a:p>
          <a:p>
            <a:pPr marL="652780" lvl="1" indent="-247015" algn="just">
              <a:lnSpc>
                <a:spcPct val="100000"/>
              </a:lnSpc>
              <a:spcBef>
                <a:spcPts val="550"/>
              </a:spcBef>
              <a:buClr>
                <a:srgbClr val="0E6EC5"/>
              </a:buClr>
              <a:buSzPct val="84090"/>
              <a:buFont typeface="Arial"/>
              <a:buChar char=""/>
              <a:tabLst>
                <a:tab pos="653415" algn="l"/>
              </a:tabLst>
            </a:pPr>
            <a:r>
              <a:rPr sz="2200" spc="-110" dirty="0">
                <a:latin typeface="Times New Roman"/>
                <a:cs typeface="Times New Roman"/>
              </a:rPr>
              <a:t>A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75" dirty="0">
                <a:latin typeface="Times New Roman"/>
                <a:cs typeface="Times New Roman"/>
              </a:rPr>
              <a:t>real-time</a:t>
            </a:r>
            <a:r>
              <a:rPr sz="2200" spc="-120" dirty="0">
                <a:latin typeface="Times New Roman"/>
                <a:cs typeface="Times New Roman"/>
              </a:rPr>
              <a:t> </a:t>
            </a:r>
            <a:r>
              <a:rPr sz="2200" spc="45" dirty="0">
                <a:latin typeface="Times New Roman"/>
                <a:cs typeface="Times New Roman"/>
              </a:rPr>
              <a:t>clock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140" dirty="0">
                <a:latin typeface="Times New Roman"/>
                <a:cs typeface="Times New Roman"/>
              </a:rPr>
              <a:t>that</a:t>
            </a:r>
            <a:r>
              <a:rPr sz="2200" spc="-100" dirty="0">
                <a:latin typeface="Times New Roman"/>
                <a:cs typeface="Times New Roman"/>
              </a:rPr>
              <a:t> </a:t>
            </a:r>
            <a:r>
              <a:rPr sz="2200" spc="65" dirty="0">
                <a:latin typeface="Times New Roman"/>
                <a:cs typeface="Times New Roman"/>
              </a:rPr>
              <a:t>pulses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spc="45" dirty="0">
                <a:latin typeface="Times New Roman"/>
                <a:cs typeface="Times New Roman"/>
              </a:rPr>
              <a:t>regularly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15" dirty="0">
                <a:latin typeface="Times New Roman"/>
                <a:cs typeface="Times New Roman"/>
              </a:rPr>
              <a:t>is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spc="75" dirty="0">
                <a:latin typeface="Times New Roman"/>
                <a:cs typeface="Times New Roman"/>
              </a:rPr>
              <a:t>a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i="1" spc="15" dirty="0">
                <a:solidFill>
                  <a:srgbClr val="C00000"/>
                </a:solidFill>
                <a:latin typeface="Times New Roman"/>
                <a:cs typeface="Times New Roman"/>
              </a:rPr>
              <a:t>periodic</a:t>
            </a:r>
            <a:r>
              <a:rPr sz="2200" i="1" spc="-55" dirty="0">
                <a:latin typeface="Times New Roman"/>
                <a:cs typeface="Times New Roman"/>
              </a:rPr>
              <a:t> </a:t>
            </a:r>
            <a:r>
              <a:rPr sz="2200" spc="80" dirty="0">
                <a:latin typeface="Times New Roman"/>
                <a:cs typeface="Times New Roman"/>
              </a:rPr>
              <a:t>event</a:t>
            </a:r>
            <a:endParaRPr sz="2200" dirty="0">
              <a:latin typeface="Times New Roman"/>
              <a:cs typeface="Times New Roman"/>
            </a:endParaRPr>
          </a:p>
          <a:p>
            <a:pPr marL="652780" lvl="1" indent="-247015" algn="just">
              <a:lnSpc>
                <a:spcPct val="100000"/>
              </a:lnSpc>
              <a:spcBef>
                <a:spcPts val="525"/>
              </a:spcBef>
              <a:buClr>
                <a:srgbClr val="0E6EC5"/>
              </a:buClr>
              <a:buSzPct val="84090"/>
              <a:buFont typeface="Arial"/>
              <a:buChar char=""/>
              <a:tabLst>
                <a:tab pos="653415" algn="l"/>
              </a:tabLst>
            </a:pPr>
            <a:r>
              <a:rPr sz="2200" spc="35" dirty="0">
                <a:latin typeface="Times New Roman"/>
                <a:cs typeface="Times New Roman"/>
              </a:rPr>
              <a:t>Events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spc="140" dirty="0">
                <a:latin typeface="Times New Roman"/>
                <a:cs typeface="Times New Roman"/>
              </a:rPr>
              <a:t>that</a:t>
            </a:r>
            <a:r>
              <a:rPr sz="2200" spc="-114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do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140" dirty="0">
                <a:latin typeface="Times New Roman"/>
                <a:cs typeface="Times New Roman"/>
              </a:rPr>
              <a:t>not</a:t>
            </a:r>
            <a:r>
              <a:rPr sz="2200" spc="-114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occur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spc="120" dirty="0">
                <a:latin typeface="Times New Roman"/>
                <a:cs typeface="Times New Roman"/>
              </a:rPr>
              <a:t>at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regular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spc="80" dirty="0">
                <a:latin typeface="Times New Roman"/>
                <a:cs typeface="Times New Roman"/>
              </a:rPr>
              <a:t>periods</a:t>
            </a:r>
            <a:r>
              <a:rPr sz="2200" spc="-110" dirty="0">
                <a:latin typeface="Times New Roman"/>
                <a:cs typeface="Times New Roman"/>
              </a:rPr>
              <a:t> </a:t>
            </a:r>
            <a:r>
              <a:rPr sz="2200" spc="75" dirty="0">
                <a:latin typeface="Times New Roman"/>
                <a:cs typeface="Times New Roman"/>
              </a:rPr>
              <a:t>are</a:t>
            </a:r>
            <a:r>
              <a:rPr sz="2200" spc="-114" dirty="0">
                <a:latin typeface="Times New Roman"/>
                <a:cs typeface="Times New Roman"/>
              </a:rPr>
              <a:t> </a:t>
            </a:r>
            <a:r>
              <a:rPr sz="2200" spc="50" dirty="0">
                <a:latin typeface="Times New Roman"/>
                <a:cs typeface="Times New Roman"/>
              </a:rPr>
              <a:t>called</a:t>
            </a:r>
            <a:endParaRPr sz="2200" dirty="0">
              <a:latin typeface="Times New Roman"/>
              <a:cs typeface="Times New Roman"/>
            </a:endParaRPr>
          </a:p>
          <a:p>
            <a:pPr marL="652780" algn="just">
              <a:lnSpc>
                <a:spcPct val="100000"/>
              </a:lnSpc>
              <a:spcBef>
                <a:spcPts val="5"/>
              </a:spcBef>
            </a:pPr>
            <a:r>
              <a:rPr lang="en-US" sz="2200" i="1" spc="15" dirty="0">
                <a:solidFill>
                  <a:srgbClr val="C00000"/>
                </a:solidFill>
                <a:latin typeface="Times New Roman"/>
                <a:cs typeface="Times New Roman"/>
              </a:rPr>
              <a:t>A</a:t>
            </a:r>
            <a:r>
              <a:rPr sz="2200" i="1" spc="15" dirty="0">
                <a:solidFill>
                  <a:srgbClr val="C00000"/>
                </a:solidFill>
                <a:latin typeface="Times New Roman"/>
                <a:cs typeface="Times New Roman"/>
              </a:rPr>
              <a:t>periodic</a:t>
            </a:r>
            <a:r>
              <a:rPr lang="en-US" sz="2200" i="1" spc="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US" sz="2200" i="1" spc="15" dirty="0">
                <a:latin typeface="Times New Roman"/>
                <a:cs typeface="Times New Roman"/>
              </a:rPr>
              <a:t>[not recurring at regular intervals]</a:t>
            </a:r>
            <a:endParaRPr sz="2200" dirty="0">
              <a:latin typeface="Times New Roman"/>
              <a:cs typeface="Times New Roman"/>
            </a:endParaRPr>
          </a:p>
          <a:p>
            <a:pPr marL="652780" marR="488315" lvl="1" indent="-247015" algn="just">
              <a:lnSpc>
                <a:spcPct val="100000"/>
              </a:lnSpc>
              <a:spcBef>
                <a:spcPts val="525"/>
              </a:spcBef>
              <a:buClr>
                <a:srgbClr val="0E6EC5"/>
              </a:buClr>
              <a:buSzPct val="84090"/>
              <a:buFont typeface="Arial"/>
              <a:buChar char=""/>
              <a:tabLst>
                <a:tab pos="653415" algn="l"/>
              </a:tabLst>
            </a:pPr>
            <a:r>
              <a:rPr sz="2200" spc="50" dirty="0">
                <a:latin typeface="Times New Roman"/>
                <a:cs typeface="Times New Roman"/>
              </a:rPr>
              <a:t>Aperiodic</a:t>
            </a:r>
            <a:r>
              <a:rPr sz="2200" spc="-110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events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spc="140" dirty="0">
                <a:latin typeface="Times New Roman"/>
                <a:cs typeface="Times New Roman"/>
              </a:rPr>
              <a:t>that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130" dirty="0">
                <a:latin typeface="Times New Roman"/>
                <a:cs typeface="Times New Roman"/>
              </a:rPr>
              <a:t>tend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to</a:t>
            </a:r>
            <a:r>
              <a:rPr sz="2200" spc="-110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occur</a:t>
            </a:r>
            <a:r>
              <a:rPr sz="2200" spc="-140" dirty="0">
                <a:latin typeface="Times New Roman"/>
                <a:cs typeface="Times New Roman"/>
              </a:rPr>
              <a:t> </a:t>
            </a:r>
            <a:r>
              <a:rPr sz="2200" spc="20" dirty="0">
                <a:latin typeface="Times New Roman"/>
                <a:cs typeface="Times New Roman"/>
              </a:rPr>
              <a:t>very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75" dirty="0">
                <a:latin typeface="Times New Roman"/>
                <a:cs typeface="Times New Roman"/>
              </a:rPr>
              <a:t>infrequently</a:t>
            </a:r>
            <a:r>
              <a:rPr sz="2200" spc="-14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are  </a:t>
            </a:r>
            <a:r>
              <a:rPr sz="2200" spc="50" dirty="0">
                <a:latin typeface="Times New Roman"/>
                <a:cs typeface="Times New Roman"/>
              </a:rPr>
              <a:t>called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i="1" spc="25" dirty="0">
                <a:solidFill>
                  <a:srgbClr val="C00000"/>
                </a:solidFill>
                <a:latin typeface="Times New Roman"/>
                <a:cs typeface="Times New Roman"/>
              </a:rPr>
              <a:t>sporadic</a:t>
            </a:r>
            <a:r>
              <a:rPr lang="en-US" sz="2200" i="1" spc="25" dirty="0">
                <a:latin typeface="Times New Roman"/>
                <a:cs typeface="Times New Roman"/>
              </a:rPr>
              <a:t> (recurring in scattered and irregular or unpredictable instances)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433578" y="1087077"/>
            <a:ext cx="8611362" cy="1279838"/>
          </a:xfrm>
          <a:prstGeom prst="rect">
            <a:avLst/>
          </a:prstGeom>
          <a:solidFill>
            <a:srgbClr val="C7E2FA"/>
          </a:solidFill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2900"/>
              </a:lnSpc>
            </a:pPr>
            <a:r>
              <a:rPr sz="2600" spc="50" dirty="0" smtClean="0">
                <a:latin typeface="Times New Roman"/>
                <a:cs typeface="Times New Roman"/>
              </a:rPr>
              <a:t>Event</a:t>
            </a:r>
            <a:endParaRPr sz="2600" dirty="0">
              <a:latin typeface="Times New Roman"/>
              <a:cs typeface="Times New Roman"/>
            </a:endParaRPr>
          </a:p>
          <a:p>
            <a:pPr marL="473709" marR="424815" algn="just">
              <a:lnSpc>
                <a:spcPct val="100000"/>
              </a:lnSpc>
              <a:spcBef>
                <a:spcPts val="585"/>
              </a:spcBef>
            </a:pPr>
            <a:r>
              <a:rPr spc="-150" dirty="0">
                <a:solidFill>
                  <a:srgbClr val="C00000"/>
                </a:solidFill>
                <a:latin typeface="Arial"/>
                <a:cs typeface="Arial"/>
              </a:rPr>
              <a:t>Any </a:t>
            </a:r>
            <a:r>
              <a:rPr spc="-105" dirty="0">
                <a:solidFill>
                  <a:srgbClr val="C00000"/>
                </a:solidFill>
                <a:latin typeface="Arial"/>
                <a:cs typeface="Arial"/>
              </a:rPr>
              <a:t>occurrence </a:t>
            </a:r>
            <a:r>
              <a:rPr spc="-5" dirty="0">
                <a:solidFill>
                  <a:srgbClr val="C00000"/>
                </a:solidFill>
                <a:latin typeface="Arial"/>
                <a:cs typeface="Arial"/>
              </a:rPr>
              <a:t>that </a:t>
            </a:r>
            <a:r>
              <a:rPr spc="-190" dirty="0">
                <a:solidFill>
                  <a:srgbClr val="C00000"/>
                </a:solidFill>
                <a:latin typeface="Arial"/>
                <a:cs typeface="Arial"/>
              </a:rPr>
              <a:t>causes </a:t>
            </a:r>
            <a:r>
              <a:rPr spc="-30" dirty="0">
                <a:solidFill>
                  <a:srgbClr val="C00000"/>
                </a:solidFill>
                <a:latin typeface="Arial"/>
                <a:cs typeface="Arial"/>
              </a:rPr>
              <a:t>the </a:t>
            </a:r>
            <a:r>
              <a:rPr spc="-95" dirty="0">
                <a:solidFill>
                  <a:srgbClr val="C00000"/>
                </a:solidFill>
                <a:latin typeface="Arial"/>
                <a:cs typeface="Arial"/>
              </a:rPr>
              <a:t>program </a:t>
            </a:r>
            <a:r>
              <a:rPr spc="-65" dirty="0">
                <a:solidFill>
                  <a:srgbClr val="C00000"/>
                </a:solidFill>
                <a:latin typeface="Arial"/>
                <a:cs typeface="Arial"/>
              </a:rPr>
              <a:t>counter </a:t>
            </a:r>
            <a:r>
              <a:rPr spc="15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pc="-4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150" dirty="0">
                <a:solidFill>
                  <a:srgbClr val="C00000"/>
                </a:solidFill>
                <a:latin typeface="Arial"/>
                <a:cs typeface="Arial"/>
              </a:rPr>
              <a:t>change  </a:t>
            </a:r>
            <a:r>
              <a:rPr spc="-80" dirty="0">
                <a:solidFill>
                  <a:srgbClr val="C00000"/>
                </a:solidFill>
                <a:latin typeface="Arial"/>
                <a:cs typeface="Arial"/>
              </a:rPr>
              <a:t>non-sequentially </a:t>
            </a:r>
            <a:r>
              <a:rPr spc="-125" dirty="0">
                <a:solidFill>
                  <a:srgbClr val="C00000"/>
                </a:solidFill>
                <a:latin typeface="Arial"/>
                <a:cs typeface="Arial"/>
              </a:rPr>
              <a:t>is </a:t>
            </a:r>
            <a:r>
              <a:rPr spc="-105" dirty="0">
                <a:solidFill>
                  <a:srgbClr val="C00000"/>
                </a:solidFill>
                <a:latin typeface="Arial"/>
                <a:cs typeface="Arial"/>
              </a:rPr>
              <a:t>considered </a:t>
            </a:r>
            <a:r>
              <a:rPr spc="-190" dirty="0">
                <a:solidFill>
                  <a:srgbClr val="C00000"/>
                </a:solidFill>
                <a:latin typeface="Arial"/>
                <a:cs typeface="Arial"/>
              </a:rPr>
              <a:t>a </a:t>
            </a:r>
            <a:r>
              <a:rPr spc="-150" dirty="0">
                <a:solidFill>
                  <a:srgbClr val="C00000"/>
                </a:solidFill>
                <a:latin typeface="Arial"/>
                <a:cs typeface="Arial"/>
              </a:rPr>
              <a:t>change </a:t>
            </a:r>
            <a:r>
              <a:rPr spc="-5" dirty="0">
                <a:solidFill>
                  <a:srgbClr val="C00000"/>
                </a:solidFill>
                <a:latin typeface="Arial"/>
                <a:cs typeface="Arial"/>
              </a:rPr>
              <a:t>of </a:t>
            </a:r>
            <a:r>
              <a:rPr spc="-40" dirty="0">
                <a:solidFill>
                  <a:srgbClr val="C00000"/>
                </a:solidFill>
                <a:latin typeface="Arial"/>
                <a:cs typeface="Arial"/>
              </a:rPr>
              <a:t>flow-of-control, </a:t>
            </a:r>
            <a:r>
              <a:rPr lang="en-US" spc="-4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110" dirty="0" smtClean="0">
                <a:solidFill>
                  <a:srgbClr val="C00000"/>
                </a:solidFill>
                <a:latin typeface="Arial"/>
                <a:cs typeface="Arial"/>
              </a:rPr>
              <a:t>and </a:t>
            </a:r>
            <a:r>
              <a:rPr spc="-70" dirty="0">
                <a:solidFill>
                  <a:srgbClr val="C00000"/>
                </a:solidFill>
                <a:latin typeface="Arial"/>
                <a:cs typeface="Arial"/>
              </a:rPr>
              <a:t>thus </a:t>
            </a:r>
            <a:r>
              <a:rPr lang="en-US" spc="-70" dirty="0" smtClean="0">
                <a:solidFill>
                  <a:srgbClr val="C00000"/>
                </a:solidFill>
                <a:latin typeface="Arial"/>
                <a:cs typeface="Arial"/>
              </a:rPr>
              <a:t>called </a:t>
            </a:r>
            <a:r>
              <a:rPr spc="-130" dirty="0" smtClean="0">
                <a:solidFill>
                  <a:srgbClr val="C00000"/>
                </a:solidFill>
                <a:latin typeface="Arial"/>
                <a:cs typeface="Arial"/>
              </a:rPr>
              <a:t>an</a:t>
            </a:r>
            <a:r>
              <a:rPr spc="-215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80" dirty="0" smtClean="0">
                <a:solidFill>
                  <a:srgbClr val="C00000"/>
                </a:solidFill>
                <a:latin typeface="Arial"/>
                <a:cs typeface="Arial"/>
              </a:rPr>
              <a:t>event</a:t>
            </a:r>
            <a:r>
              <a:rPr lang="en-US" spc="-80" dirty="0" smtClean="0">
                <a:solidFill>
                  <a:srgbClr val="C00000"/>
                </a:solidFill>
                <a:latin typeface="Arial"/>
                <a:cs typeface="Arial"/>
              </a:rPr>
              <a:t>. For example decision block, invocation of procedures, methods </a:t>
            </a:r>
            <a:r>
              <a:rPr lang="en-US" spc="-80" dirty="0" err="1" smtClean="0">
                <a:solidFill>
                  <a:srgbClr val="C00000"/>
                </a:solidFill>
                <a:latin typeface="Arial"/>
                <a:cs typeface="Arial"/>
              </a:rPr>
              <a:t>etc</a:t>
            </a:r>
            <a:endParaRPr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pic>
        <p:nvPicPr>
          <p:cNvPr id="1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0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-828" y="115951"/>
            <a:ext cx="5673090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90" dirty="0"/>
              <a:t>Usual</a:t>
            </a:r>
            <a:r>
              <a:rPr spc="-325" dirty="0"/>
              <a:t> </a:t>
            </a:r>
            <a:r>
              <a:rPr spc="-180" dirty="0"/>
              <a:t>Misconceptions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8600" y="1066834"/>
            <a:ext cx="8859607" cy="534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algn="just">
              <a:spcBef>
                <a:spcPts val="100"/>
              </a:spcBef>
              <a:buClr>
                <a:srgbClr val="0AD0D9"/>
              </a:buClr>
              <a:buSzPct val="94444"/>
              <a:buFont typeface="Wingdings" panose="05000000000000000000" pitchFamily="2" charset="2"/>
              <a:buChar char="Ø"/>
              <a:tabLst>
                <a:tab pos="287020" algn="l"/>
                <a:tab pos="287655" algn="l"/>
              </a:tabLst>
            </a:pPr>
            <a:r>
              <a:rPr sz="2200" kern="0" spc="50" dirty="0">
                <a:solidFill>
                  <a:srgbClr val="006FC0"/>
                </a:solidFill>
                <a:latin typeface="Times New Roman"/>
                <a:cs typeface="Times New Roman"/>
              </a:rPr>
              <a:t>Real-time</a:t>
            </a:r>
            <a:r>
              <a:rPr sz="2200" kern="0" spc="-8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50" dirty="0">
                <a:solidFill>
                  <a:srgbClr val="006FC0"/>
                </a:solidFill>
                <a:latin typeface="Times New Roman"/>
                <a:cs typeface="Times New Roman"/>
              </a:rPr>
              <a:t>systems</a:t>
            </a:r>
            <a:r>
              <a:rPr sz="2200" kern="0" spc="-10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65" dirty="0">
                <a:solidFill>
                  <a:srgbClr val="006FC0"/>
                </a:solidFill>
                <a:latin typeface="Times New Roman"/>
                <a:cs typeface="Times New Roman"/>
              </a:rPr>
              <a:t>are</a:t>
            </a:r>
            <a:r>
              <a:rPr sz="2200" kern="0" spc="-10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65" dirty="0">
                <a:solidFill>
                  <a:srgbClr val="006FC0"/>
                </a:solidFill>
                <a:latin typeface="Times New Roman"/>
                <a:cs typeface="Times New Roman"/>
              </a:rPr>
              <a:t>synonymous</a:t>
            </a:r>
            <a:r>
              <a:rPr sz="2200" kern="0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75" dirty="0">
                <a:solidFill>
                  <a:srgbClr val="006FC0"/>
                </a:solidFill>
                <a:latin typeface="Times New Roman"/>
                <a:cs typeface="Times New Roman"/>
              </a:rPr>
              <a:t>with</a:t>
            </a:r>
            <a:r>
              <a:rPr sz="2200" kern="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-25" dirty="0">
                <a:solidFill>
                  <a:srgbClr val="006FC0"/>
                </a:solidFill>
                <a:latin typeface="Times New Roman"/>
                <a:cs typeface="Times New Roman"/>
              </a:rPr>
              <a:t>“fast”</a:t>
            </a:r>
            <a:r>
              <a:rPr sz="2200" kern="0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50" dirty="0">
                <a:solidFill>
                  <a:srgbClr val="006FC0"/>
                </a:solidFill>
                <a:latin typeface="Times New Roman"/>
                <a:cs typeface="Times New Roman"/>
              </a:rPr>
              <a:t>systems</a:t>
            </a:r>
            <a:endParaRPr sz="2200" kern="0" dirty="0">
              <a:latin typeface="Times New Roman"/>
              <a:cs typeface="Times New Roman"/>
            </a:endParaRPr>
          </a:p>
          <a:p>
            <a:pPr marL="748665" marR="450215" lvl="1" indent="-342900" algn="just">
              <a:spcBef>
                <a:spcPts val="400"/>
              </a:spcBef>
              <a:buClr>
                <a:srgbClr val="0E6EC5"/>
              </a:buClr>
              <a:buSzPct val="85294"/>
              <a:buFont typeface="Wingdings" panose="05000000000000000000" pitchFamily="2" charset="2"/>
              <a:buChar char="Ø"/>
              <a:tabLst>
                <a:tab pos="652780" algn="l"/>
                <a:tab pos="653415" algn="l"/>
              </a:tabLst>
            </a:pPr>
            <a:r>
              <a:rPr sz="2200" kern="0" spc="40" dirty="0">
                <a:latin typeface="Times New Roman"/>
                <a:cs typeface="Times New Roman"/>
              </a:rPr>
              <a:t>Many</a:t>
            </a:r>
            <a:r>
              <a:rPr sz="2200" kern="0" spc="-65" dirty="0">
                <a:latin typeface="Times New Roman"/>
                <a:cs typeface="Times New Roman"/>
              </a:rPr>
              <a:t> </a:t>
            </a:r>
            <a:r>
              <a:rPr sz="2200" kern="0" spc="100" dirty="0">
                <a:latin typeface="Times New Roman"/>
                <a:cs typeface="Times New Roman"/>
              </a:rPr>
              <a:t>(but</a:t>
            </a:r>
            <a:r>
              <a:rPr sz="2200" kern="0" spc="-50" dirty="0">
                <a:latin typeface="Times New Roman"/>
                <a:cs typeface="Times New Roman"/>
              </a:rPr>
              <a:t> </a:t>
            </a:r>
            <a:r>
              <a:rPr sz="2200" kern="0" spc="110" dirty="0">
                <a:latin typeface="Times New Roman"/>
                <a:cs typeface="Times New Roman"/>
              </a:rPr>
              <a:t>not</a:t>
            </a:r>
            <a:r>
              <a:rPr sz="2200" kern="0" spc="-90" dirty="0">
                <a:latin typeface="Times New Roman"/>
                <a:cs typeface="Times New Roman"/>
              </a:rPr>
              <a:t> </a:t>
            </a:r>
            <a:r>
              <a:rPr sz="2200" kern="0" spc="30" dirty="0">
                <a:latin typeface="Times New Roman"/>
                <a:cs typeface="Times New Roman"/>
              </a:rPr>
              <a:t>all)</a:t>
            </a:r>
            <a:r>
              <a:rPr sz="2200" kern="0" spc="-10" dirty="0">
                <a:latin typeface="Times New Roman"/>
                <a:cs typeface="Times New Roman"/>
              </a:rPr>
              <a:t> </a:t>
            </a:r>
            <a:r>
              <a:rPr sz="2200" kern="0" spc="90" dirty="0">
                <a:latin typeface="Times New Roman"/>
                <a:cs typeface="Times New Roman"/>
              </a:rPr>
              <a:t>hard</a:t>
            </a:r>
            <a:r>
              <a:rPr sz="2200" kern="0" spc="-20" dirty="0">
                <a:latin typeface="Times New Roman"/>
                <a:cs typeface="Times New Roman"/>
              </a:rPr>
              <a:t> </a:t>
            </a:r>
            <a:r>
              <a:rPr sz="2200" kern="0" spc="60" dirty="0">
                <a:latin typeface="Times New Roman"/>
                <a:cs typeface="Times New Roman"/>
              </a:rPr>
              <a:t>real-time</a:t>
            </a:r>
            <a:r>
              <a:rPr sz="2200" kern="0" spc="-80" dirty="0">
                <a:latin typeface="Times New Roman"/>
                <a:cs typeface="Times New Roman"/>
              </a:rPr>
              <a:t> </a:t>
            </a:r>
            <a:r>
              <a:rPr sz="2200" kern="0" spc="45" dirty="0">
                <a:latin typeface="Times New Roman"/>
                <a:cs typeface="Times New Roman"/>
              </a:rPr>
              <a:t>systems</a:t>
            </a:r>
            <a:r>
              <a:rPr sz="2200" kern="0" spc="-80" dirty="0">
                <a:latin typeface="Times New Roman"/>
                <a:cs typeface="Times New Roman"/>
              </a:rPr>
              <a:t> </a:t>
            </a:r>
            <a:r>
              <a:rPr sz="2200" kern="0" spc="60" dirty="0">
                <a:latin typeface="Times New Roman"/>
                <a:cs typeface="Times New Roman"/>
              </a:rPr>
              <a:t>deal</a:t>
            </a:r>
            <a:r>
              <a:rPr sz="2200" kern="0" spc="-60" dirty="0">
                <a:latin typeface="Times New Roman"/>
                <a:cs typeface="Times New Roman"/>
              </a:rPr>
              <a:t> </a:t>
            </a:r>
            <a:r>
              <a:rPr sz="2200" kern="0" spc="70" dirty="0">
                <a:latin typeface="Times New Roman"/>
                <a:cs typeface="Times New Roman"/>
              </a:rPr>
              <a:t>with</a:t>
            </a:r>
            <a:r>
              <a:rPr sz="2200" kern="0" spc="-60" dirty="0">
                <a:latin typeface="Times New Roman"/>
                <a:cs typeface="Times New Roman"/>
              </a:rPr>
              <a:t> </a:t>
            </a:r>
            <a:r>
              <a:rPr sz="2200" kern="0" spc="65" dirty="0">
                <a:latin typeface="Times New Roman"/>
                <a:cs typeface="Times New Roman"/>
              </a:rPr>
              <a:t>deadlines</a:t>
            </a:r>
            <a:r>
              <a:rPr sz="2200" kern="0" spc="-65" dirty="0">
                <a:latin typeface="Times New Roman"/>
                <a:cs typeface="Times New Roman"/>
              </a:rPr>
              <a:t> </a:t>
            </a:r>
            <a:r>
              <a:rPr sz="2200" kern="0" spc="70" dirty="0">
                <a:latin typeface="Times New Roman"/>
                <a:cs typeface="Times New Roman"/>
              </a:rPr>
              <a:t>in</a:t>
            </a:r>
            <a:r>
              <a:rPr sz="2200" kern="0" spc="-40" dirty="0">
                <a:latin typeface="Times New Roman"/>
                <a:cs typeface="Times New Roman"/>
              </a:rPr>
              <a:t> </a:t>
            </a:r>
            <a:r>
              <a:rPr sz="2200" kern="0" spc="105" dirty="0">
                <a:latin typeface="Times New Roman"/>
                <a:cs typeface="Times New Roman"/>
              </a:rPr>
              <a:t>the</a:t>
            </a:r>
            <a:r>
              <a:rPr sz="2200" kern="0" spc="-55" dirty="0">
                <a:latin typeface="Times New Roman"/>
                <a:cs typeface="Times New Roman"/>
              </a:rPr>
              <a:t> </a:t>
            </a:r>
            <a:r>
              <a:rPr sz="2200" kern="0" spc="80" dirty="0">
                <a:latin typeface="Times New Roman"/>
                <a:cs typeface="Times New Roman"/>
              </a:rPr>
              <a:t>tens</a:t>
            </a:r>
            <a:r>
              <a:rPr sz="2200" kern="0" spc="-75" dirty="0">
                <a:latin typeface="Times New Roman"/>
                <a:cs typeface="Times New Roman"/>
              </a:rPr>
              <a:t> </a:t>
            </a:r>
            <a:r>
              <a:rPr sz="2200" kern="0" spc="15" dirty="0">
                <a:latin typeface="Times New Roman"/>
                <a:cs typeface="Times New Roman"/>
              </a:rPr>
              <a:t>of  </a:t>
            </a:r>
            <a:r>
              <a:rPr sz="2200" kern="0" spc="50" dirty="0">
                <a:latin typeface="Times New Roman"/>
                <a:cs typeface="Times New Roman"/>
              </a:rPr>
              <a:t>milliseconds</a:t>
            </a:r>
            <a:endParaRPr lang="en-US" sz="2200" kern="0" spc="50" dirty="0">
              <a:latin typeface="Times New Roman"/>
              <a:cs typeface="Times New Roman"/>
            </a:endParaRPr>
          </a:p>
          <a:p>
            <a:pPr marL="748665" marR="450215" lvl="1" indent="-342900" algn="just">
              <a:spcBef>
                <a:spcPts val="400"/>
              </a:spcBef>
              <a:buClr>
                <a:srgbClr val="0E6EC5"/>
              </a:buClr>
              <a:buSzPct val="85294"/>
              <a:buFont typeface="Wingdings" panose="05000000000000000000" pitchFamily="2" charset="2"/>
              <a:buChar char="Ø"/>
              <a:tabLst>
                <a:tab pos="652780" algn="l"/>
                <a:tab pos="653415" algn="l"/>
              </a:tabLst>
            </a:pPr>
            <a:endParaRPr sz="2200" kern="0" dirty="0">
              <a:latin typeface="Times New Roman"/>
              <a:cs typeface="Times New Roman"/>
            </a:endParaRPr>
          </a:p>
          <a:p>
            <a:pPr marL="355600" marR="596900" indent="-342900" algn="just">
              <a:spcBef>
                <a:spcPts val="440"/>
              </a:spcBef>
              <a:buClr>
                <a:srgbClr val="0AD0D9"/>
              </a:buClr>
              <a:buSzPct val="94444"/>
              <a:buFont typeface="Wingdings" panose="05000000000000000000" pitchFamily="2" charset="2"/>
              <a:buChar char="Ø"/>
              <a:tabLst>
                <a:tab pos="287020" algn="l"/>
                <a:tab pos="287655" algn="l"/>
              </a:tabLst>
            </a:pPr>
            <a:r>
              <a:rPr sz="2200" kern="0" spc="65" dirty="0">
                <a:solidFill>
                  <a:srgbClr val="006FC0"/>
                </a:solidFill>
                <a:latin typeface="Times New Roman"/>
                <a:cs typeface="Times New Roman"/>
              </a:rPr>
              <a:t>There</a:t>
            </a:r>
            <a:r>
              <a:rPr sz="2200" kern="0" spc="-1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65" dirty="0">
                <a:solidFill>
                  <a:srgbClr val="006FC0"/>
                </a:solidFill>
                <a:latin typeface="Times New Roman"/>
                <a:cs typeface="Times New Roman"/>
              </a:rPr>
              <a:t>are</a:t>
            </a:r>
            <a:r>
              <a:rPr sz="2200" kern="0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40" dirty="0">
                <a:solidFill>
                  <a:srgbClr val="006FC0"/>
                </a:solidFill>
                <a:latin typeface="Times New Roman"/>
                <a:cs typeface="Times New Roman"/>
              </a:rPr>
              <a:t>universal,</a:t>
            </a:r>
            <a:r>
              <a:rPr sz="2200" kern="0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25" dirty="0">
                <a:solidFill>
                  <a:srgbClr val="006FC0"/>
                </a:solidFill>
                <a:latin typeface="Times New Roman"/>
                <a:cs typeface="Times New Roman"/>
              </a:rPr>
              <a:t>widely</a:t>
            </a:r>
            <a:r>
              <a:rPr sz="2200" kern="0" spc="-10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60" dirty="0">
                <a:solidFill>
                  <a:srgbClr val="006FC0"/>
                </a:solidFill>
                <a:latin typeface="Times New Roman"/>
                <a:cs typeface="Times New Roman"/>
              </a:rPr>
              <a:t>accepted</a:t>
            </a:r>
            <a:r>
              <a:rPr sz="2200" kern="0" spc="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65" dirty="0">
                <a:solidFill>
                  <a:srgbClr val="006FC0"/>
                </a:solidFill>
                <a:latin typeface="Times New Roman"/>
                <a:cs typeface="Times New Roman"/>
              </a:rPr>
              <a:t>methodologies</a:t>
            </a:r>
            <a:r>
              <a:rPr sz="2200" kern="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30" dirty="0">
                <a:solidFill>
                  <a:srgbClr val="006FC0"/>
                </a:solidFill>
                <a:latin typeface="Times New Roman"/>
                <a:cs typeface="Times New Roman"/>
              </a:rPr>
              <a:t>for</a:t>
            </a:r>
            <a:r>
              <a:rPr sz="2200" kern="0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70" dirty="0">
                <a:solidFill>
                  <a:srgbClr val="006FC0"/>
                </a:solidFill>
                <a:latin typeface="Times New Roman"/>
                <a:cs typeface="Times New Roman"/>
              </a:rPr>
              <a:t>real-time</a:t>
            </a:r>
            <a:r>
              <a:rPr sz="2200" kern="0" spc="-8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50" dirty="0">
                <a:solidFill>
                  <a:srgbClr val="006FC0"/>
                </a:solidFill>
                <a:latin typeface="Times New Roman"/>
                <a:cs typeface="Times New Roman"/>
              </a:rPr>
              <a:t>systems  specification </a:t>
            </a:r>
            <a:r>
              <a:rPr sz="2200" kern="0" spc="110" dirty="0">
                <a:solidFill>
                  <a:srgbClr val="006FC0"/>
                </a:solidFill>
                <a:latin typeface="Times New Roman"/>
                <a:cs typeface="Times New Roman"/>
              </a:rPr>
              <a:t>and</a:t>
            </a:r>
            <a:r>
              <a:rPr sz="2200" kern="0" spc="-1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55" dirty="0">
                <a:solidFill>
                  <a:srgbClr val="006FC0"/>
                </a:solidFill>
                <a:latin typeface="Times New Roman"/>
                <a:cs typeface="Times New Roman"/>
              </a:rPr>
              <a:t>design</a:t>
            </a:r>
            <a:endParaRPr sz="2200" kern="0" dirty="0">
              <a:latin typeface="Times New Roman"/>
              <a:cs typeface="Times New Roman"/>
            </a:endParaRPr>
          </a:p>
          <a:p>
            <a:pPr marL="748665" lvl="1" indent="-342900" algn="just">
              <a:spcBef>
                <a:spcPts val="5"/>
              </a:spcBef>
              <a:buClr>
                <a:srgbClr val="0E6EC5"/>
              </a:buClr>
              <a:buSzPct val="85294"/>
              <a:buFont typeface="Wingdings" panose="05000000000000000000" pitchFamily="2" charset="2"/>
              <a:buChar char="Ø"/>
              <a:tabLst>
                <a:tab pos="652780" algn="l"/>
                <a:tab pos="653415" algn="l"/>
              </a:tabLst>
            </a:pPr>
            <a:r>
              <a:rPr sz="2200" kern="0" spc="60" dirty="0">
                <a:latin typeface="Times New Roman"/>
                <a:cs typeface="Times New Roman"/>
              </a:rPr>
              <a:t>There</a:t>
            </a:r>
            <a:r>
              <a:rPr sz="2200" kern="0" spc="-55" dirty="0">
                <a:latin typeface="Times New Roman"/>
                <a:cs typeface="Times New Roman"/>
              </a:rPr>
              <a:t> </a:t>
            </a:r>
            <a:r>
              <a:rPr sz="2200" kern="0" spc="15" dirty="0">
                <a:latin typeface="Times New Roman"/>
                <a:cs typeface="Times New Roman"/>
              </a:rPr>
              <a:t>is</a:t>
            </a:r>
            <a:r>
              <a:rPr sz="2200" kern="0" spc="-60" dirty="0">
                <a:latin typeface="Times New Roman"/>
                <a:cs typeface="Times New Roman"/>
              </a:rPr>
              <a:t> </a:t>
            </a:r>
            <a:r>
              <a:rPr sz="2200" kern="0" spc="30" dirty="0">
                <a:latin typeface="Times New Roman"/>
                <a:cs typeface="Times New Roman"/>
              </a:rPr>
              <a:t>still</a:t>
            </a:r>
            <a:r>
              <a:rPr sz="2200" kern="0" spc="5" dirty="0">
                <a:latin typeface="Times New Roman"/>
                <a:cs typeface="Times New Roman"/>
              </a:rPr>
              <a:t> </a:t>
            </a:r>
            <a:r>
              <a:rPr sz="2200" kern="0" spc="105" dirty="0">
                <a:latin typeface="Times New Roman"/>
                <a:cs typeface="Times New Roman"/>
              </a:rPr>
              <a:t>no</a:t>
            </a:r>
            <a:r>
              <a:rPr sz="2200" kern="0" spc="-50" dirty="0">
                <a:latin typeface="Times New Roman"/>
                <a:cs typeface="Times New Roman"/>
              </a:rPr>
              <a:t> </a:t>
            </a:r>
            <a:r>
              <a:rPr sz="2200" kern="0" spc="70" dirty="0">
                <a:latin typeface="Times New Roman"/>
                <a:cs typeface="Times New Roman"/>
              </a:rPr>
              <a:t>methodology</a:t>
            </a:r>
            <a:r>
              <a:rPr sz="2200" kern="0" spc="-105" dirty="0">
                <a:latin typeface="Times New Roman"/>
                <a:cs typeface="Times New Roman"/>
              </a:rPr>
              <a:t> </a:t>
            </a:r>
            <a:r>
              <a:rPr sz="2200" kern="0" spc="30" dirty="0">
                <a:latin typeface="Times New Roman"/>
                <a:cs typeface="Times New Roman"/>
              </a:rPr>
              <a:t>available</a:t>
            </a:r>
            <a:r>
              <a:rPr sz="2200" kern="0" spc="-85" dirty="0">
                <a:latin typeface="Times New Roman"/>
                <a:cs typeface="Times New Roman"/>
              </a:rPr>
              <a:t> </a:t>
            </a:r>
            <a:r>
              <a:rPr sz="2200" kern="0" spc="110" dirty="0">
                <a:latin typeface="Times New Roman"/>
                <a:cs typeface="Times New Roman"/>
              </a:rPr>
              <a:t>that</a:t>
            </a:r>
            <a:r>
              <a:rPr sz="2200" kern="0" spc="-90" dirty="0">
                <a:latin typeface="Times New Roman"/>
                <a:cs typeface="Times New Roman"/>
              </a:rPr>
              <a:t> </a:t>
            </a:r>
            <a:r>
              <a:rPr sz="2200" kern="0" spc="55" dirty="0">
                <a:latin typeface="Times New Roman"/>
                <a:cs typeface="Times New Roman"/>
              </a:rPr>
              <a:t>answers</a:t>
            </a:r>
            <a:r>
              <a:rPr sz="2200" kern="0" spc="-85" dirty="0">
                <a:latin typeface="Times New Roman"/>
                <a:cs typeface="Times New Roman"/>
              </a:rPr>
              <a:t> </a:t>
            </a:r>
            <a:r>
              <a:rPr sz="2200" kern="0" spc="25" dirty="0">
                <a:latin typeface="Times New Roman"/>
                <a:cs typeface="Times New Roman"/>
              </a:rPr>
              <a:t>all</a:t>
            </a:r>
            <a:r>
              <a:rPr sz="2200" kern="0" spc="-50" dirty="0">
                <a:latin typeface="Times New Roman"/>
                <a:cs typeface="Times New Roman"/>
              </a:rPr>
              <a:t> </a:t>
            </a:r>
            <a:r>
              <a:rPr sz="2200" kern="0" spc="15" dirty="0">
                <a:latin typeface="Times New Roman"/>
                <a:cs typeface="Times New Roman"/>
              </a:rPr>
              <a:t>of</a:t>
            </a:r>
            <a:r>
              <a:rPr sz="2200" kern="0" spc="20" dirty="0">
                <a:latin typeface="Times New Roman"/>
                <a:cs typeface="Times New Roman"/>
              </a:rPr>
              <a:t> </a:t>
            </a:r>
            <a:r>
              <a:rPr sz="2200" kern="0" spc="105" dirty="0">
                <a:latin typeface="Times New Roman"/>
                <a:cs typeface="Times New Roman"/>
              </a:rPr>
              <a:t>the</a:t>
            </a:r>
            <a:r>
              <a:rPr sz="2200" kern="0" spc="-80" dirty="0">
                <a:latin typeface="Times New Roman"/>
                <a:cs typeface="Times New Roman"/>
              </a:rPr>
              <a:t> </a:t>
            </a:r>
            <a:r>
              <a:rPr sz="2200" kern="0" spc="45" dirty="0">
                <a:latin typeface="Times New Roman"/>
                <a:cs typeface="Times New Roman"/>
              </a:rPr>
              <a:t>challenges</a:t>
            </a:r>
            <a:r>
              <a:rPr sz="2200" kern="0" spc="-105" dirty="0">
                <a:latin typeface="Times New Roman"/>
                <a:cs typeface="Times New Roman"/>
              </a:rPr>
              <a:t> </a:t>
            </a:r>
            <a:r>
              <a:rPr sz="2200" kern="0" spc="15" dirty="0">
                <a:latin typeface="Times New Roman"/>
                <a:cs typeface="Times New Roman"/>
              </a:rPr>
              <a:t>of</a:t>
            </a:r>
            <a:r>
              <a:rPr sz="2200" kern="0" spc="20" dirty="0">
                <a:latin typeface="Times New Roman"/>
                <a:cs typeface="Times New Roman"/>
              </a:rPr>
              <a:t> </a:t>
            </a:r>
            <a:r>
              <a:rPr sz="2200" kern="0" spc="50" dirty="0">
                <a:latin typeface="Times New Roman"/>
                <a:cs typeface="Times New Roman"/>
              </a:rPr>
              <a:t>real-</a:t>
            </a:r>
            <a:r>
              <a:rPr sz="2200" kern="0" spc="85" dirty="0">
                <a:latin typeface="Times New Roman"/>
                <a:cs typeface="Times New Roman"/>
              </a:rPr>
              <a:t>time</a:t>
            </a:r>
            <a:r>
              <a:rPr sz="2200" kern="0" spc="-85" dirty="0">
                <a:latin typeface="Times New Roman"/>
                <a:cs typeface="Times New Roman"/>
              </a:rPr>
              <a:t> </a:t>
            </a:r>
            <a:r>
              <a:rPr sz="2200" kern="0" spc="45" dirty="0">
                <a:latin typeface="Times New Roman"/>
                <a:cs typeface="Times New Roman"/>
              </a:rPr>
              <a:t>specification</a:t>
            </a:r>
            <a:r>
              <a:rPr sz="2200" kern="0" spc="-50" dirty="0">
                <a:latin typeface="Times New Roman"/>
                <a:cs typeface="Times New Roman"/>
              </a:rPr>
              <a:t> </a:t>
            </a:r>
            <a:r>
              <a:rPr sz="2200" kern="0" spc="105" dirty="0">
                <a:latin typeface="Times New Roman"/>
                <a:cs typeface="Times New Roman"/>
              </a:rPr>
              <a:t>and</a:t>
            </a:r>
            <a:r>
              <a:rPr sz="2200" kern="0" spc="-65" dirty="0">
                <a:latin typeface="Times New Roman"/>
                <a:cs typeface="Times New Roman"/>
              </a:rPr>
              <a:t> </a:t>
            </a:r>
            <a:r>
              <a:rPr sz="2200" kern="0" spc="55" dirty="0">
                <a:latin typeface="Times New Roman"/>
                <a:cs typeface="Times New Roman"/>
              </a:rPr>
              <a:t>design</a:t>
            </a:r>
            <a:r>
              <a:rPr sz="2200" kern="0" spc="-75" dirty="0">
                <a:latin typeface="Times New Roman"/>
                <a:cs typeface="Times New Roman"/>
              </a:rPr>
              <a:t> </a:t>
            </a:r>
            <a:r>
              <a:rPr sz="2200" kern="0" spc="25" dirty="0">
                <a:latin typeface="Times New Roman"/>
                <a:cs typeface="Times New Roman"/>
              </a:rPr>
              <a:t>all</a:t>
            </a:r>
            <a:r>
              <a:rPr sz="2200" kern="0" spc="-35" dirty="0">
                <a:latin typeface="Times New Roman"/>
                <a:cs typeface="Times New Roman"/>
              </a:rPr>
              <a:t> </a:t>
            </a:r>
            <a:r>
              <a:rPr sz="2200" kern="0" spc="105" dirty="0">
                <a:latin typeface="Times New Roman"/>
                <a:cs typeface="Times New Roman"/>
              </a:rPr>
              <a:t>the</a:t>
            </a:r>
            <a:r>
              <a:rPr sz="2200" kern="0" spc="-70" dirty="0">
                <a:latin typeface="Times New Roman"/>
                <a:cs typeface="Times New Roman"/>
              </a:rPr>
              <a:t> </a:t>
            </a:r>
            <a:r>
              <a:rPr sz="2200" kern="0" spc="85" dirty="0">
                <a:latin typeface="Times New Roman"/>
                <a:cs typeface="Times New Roman"/>
              </a:rPr>
              <a:t>time</a:t>
            </a:r>
            <a:r>
              <a:rPr sz="2200" kern="0" spc="-80" dirty="0">
                <a:latin typeface="Times New Roman"/>
                <a:cs typeface="Times New Roman"/>
              </a:rPr>
              <a:t> </a:t>
            </a:r>
            <a:r>
              <a:rPr sz="2200" kern="0" spc="105" dirty="0">
                <a:latin typeface="Times New Roman"/>
                <a:cs typeface="Times New Roman"/>
              </a:rPr>
              <a:t>and</a:t>
            </a:r>
            <a:r>
              <a:rPr sz="2200" kern="0" spc="-25" dirty="0">
                <a:latin typeface="Times New Roman"/>
                <a:cs typeface="Times New Roman"/>
              </a:rPr>
              <a:t> </a:t>
            </a:r>
            <a:r>
              <a:rPr sz="2200" kern="0" spc="35" dirty="0">
                <a:latin typeface="Times New Roman"/>
                <a:cs typeface="Times New Roman"/>
              </a:rPr>
              <a:t>for</a:t>
            </a:r>
            <a:r>
              <a:rPr sz="2200" kern="0" spc="-110" dirty="0">
                <a:latin typeface="Times New Roman"/>
                <a:cs typeface="Times New Roman"/>
              </a:rPr>
              <a:t> </a:t>
            </a:r>
            <a:r>
              <a:rPr sz="2200" kern="0" spc="25" dirty="0">
                <a:latin typeface="Times New Roman"/>
                <a:cs typeface="Times New Roman"/>
              </a:rPr>
              <a:t>all</a:t>
            </a:r>
            <a:r>
              <a:rPr sz="2200" kern="0" spc="-55" dirty="0">
                <a:latin typeface="Times New Roman"/>
                <a:cs typeface="Times New Roman"/>
              </a:rPr>
              <a:t> </a:t>
            </a:r>
            <a:r>
              <a:rPr sz="2200" kern="0" spc="60" dirty="0">
                <a:latin typeface="Times New Roman"/>
                <a:cs typeface="Times New Roman"/>
              </a:rPr>
              <a:t>applications</a:t>
            </a:r>
            <a:endParaRPr lang="en-US" sz="2200" kern="0" spc="60" dirty="0">
              <a:latin typeface="Times New Roman"/>
              <a:cs typeface="Times New Roman"/>
            </a:endParaRPr>
          </a:p>
          <a:p>
            <a:pPr marL="748665" lvl="1" indent="-342900" algn="just">
              <a:spcBef>
                <a:spcPts val="5"/>
              </a:spcBef>
              <a:buClr>
                <a:srgbClr val="0E6EC5"/>
              </a:buClr>
              <a:buSzPct val="85294"/>
              <a:buFont typeface="Wingdings" panose="05000000000000000000" pitchFamily="2" charset="2"/>
              <a:buChar char="Ø"/>
              <a:tabLst>
                <a:tab pos="652780" algn="l"/>
                <a:tab pos="653415" algn="l"/>
              </a:tabLst>
            </a:pPr>
            <a:endParaRPr sz="2200" kern="0" dirty="0">
              <a:latin typeface="Times New Roman"/>
              <a:cs typeface="Times New Roman"/>
            </a:endParaRPr>
          </a:p>
          <a:p>
            <a:pPr marL="355600" marR="243840" indent="-342900" algn="just">
              <a:spcBef>
                <a:spcPts val="430"/>
              </a:spcBef>
              <a:buClr>
                <a:srgbClr val="0AD0D9"/>
              </a:buClr>
              <a:buSzPct val="94444"/>
              <a:buFont typeface="Wingdings" panose="05000000000000000000" pitchFamily="2" charset="2"/>
              <a:buChar char="Ø"/>
              <a:tabLst>
                <a:tab pos="287020" algn="l"/>
                <a:tab pos="287655" algn="l"/>
              </a:tabLst>
            </a:pPr>
            <a:r>
              <a:rPr sz="2200" kern="0" spc="65" dirty="0">
                <a:solidFill>
                  <a:srgbClr val="006FC0"/>
                </a:solidFill>
                <a:latin typeface="Times New Roman"/>
                <a:cs typeface="Times New Roman"/>
              </a:rPr>
              <a:t>There</a:t>
            </a:r>
            <a:r>
              <a:rPr sz="2200" kern="0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15" dirty="0">
                <a:solidFill>
                  <a:srgbClr val="006FC0"/>
                </a:solidFill>
                <a:latin typeface="Times New Roman"/>
                <a:cs typeface="Times New Roman"/>
              </a:rPr>
              <a:t>is</a:t>
            </a:r>
            <a:r>
              <a:rPr sz="2200" kern="0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105" dirty="0">
                <a:solidFill>
                  <a:srgbClr val="006FC0"/>
                </a:solidFill>
                <a:latin typeface="Times New Roman"/>
                <a:cs typeface="Times New Roman"/>
              </a:rPr>
              <a:t>no</a:t>
            </a:r>
            <a:r>
              <a:rPr sz="2200" kern="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85" dirty="0">
                <a:solidFill>
                  <a:srgbClr val="006FC0"/>
                </a:solidFill>
                <a:latin typeface="Times New Roman"/>
                <a:cs typeface="Times New Roman"/>
              </a:rPr>
              <a:t>more</a:t>
            </a:r>
            <a:r>
              <a:rPr sz="2200" kern="0" spc="-8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65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2200" kern="0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95" dirty="0">
                <a:solidFill>
                  <a:srgbClr val="006FC0"/>
                </a:solidFill>
                <a:latin typeface="Times New Roman"/>
                <a:cs typeface="Times New Roman"/>
              </a:rPr>
              <a:t>need</a:t>
            </a:r>
            <a:r>
              <a:rPr sz="2200" kern="0" spc="-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90" dirty="0">
                <a:solidFill>
                  <a:srgbClr val="006FC0"/>
                </a:solidFill>
                <a:latin typeface="Times New Roman"/>
                <a:cs typeface="Times New Roman"/>
              </a:rPr>
              <a:t>to</a:t>
            </a:r>
            <a:r>
              <a:rPr sz="2200" kern="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70" dirty="0">
                <a:solidFill>
                  <a:srgbClr val="006FC0"/>
                </a:solidFill>
                <a:latin typeface="Times New Roman"/>
                <a:cs typeface="Times New Roman"/>
              </a:rPr>
              <a:t>build</a:t>
            </a:r>
            <a:r>
              <a:rPr sz="2200" kern="0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65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2200" kern="0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65" dirty="0">
                <a:solidFill>
                  <a:srgbClr val="006FC0"/>
                </a:solidFill>
                <a:latin typeface="Times New Roman"/>
                <a:cs typeface="Times New Roman"/>
              </a:rPr>
              <a:t>real-time</a:t>
            </a:r>
            <a:r>
              <a:rPr sz="2200" kern="0" spc="-9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70" dirty="0">
                <a:solidFill>
                  <a:srgbClr val="006FC0"/>
                </a:solidFill>
                <a:latin typeface="Times New Roman"/>
                <a:cs typeface="Times New Roman"/>
              </a:rPr>
              <a:t>operating</a:t>
            </a:r>
            <a:r>
              <a:rPr sz="2200" kern="0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50" dirty="0">
                <a:solidFill>
                  <a:srgbClr val="006FC0"/>
                </a:solidFill>
                <a:latin typeface="Times New Roman"/>
                <a:cs typeface="Times New Roman"/>
              </a:rPr>
              <a:t>system,</a:t>
            </a:r>
            <a:r>
              <a:rPr sz="2200" kern="0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65" dirty="0">
                <a:solidFill>
                  <a:srgbClr val="006FC0"/>
                </a:solidFill>
                <a:latin typeface="Times New Roman"/>
                <a:cs typeface="Times New Roman"/>
              </a:rPr>
              <a:t>because</a:t>
            </a:r>
            <a:r>
              <a:rPr sz="2200" kern="0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70" dirty="0">
                <a:solidFill>
                  <a:srgbClr val="006FC0"/>
                </a:solidFill>
                <a:latin typeface="Times New Roman"/>
                <a:cs typeface="Times New Roman"/>
              </a:rPr>
              <a:t>many  </a:t>
            </a:r>
            <a:r>
              <a:rPr sz="2200" kern="0" spc="60" dirty="0">
                <a:solidFill>
                  <a:srgbClr val="006FC0"/>
                </a:solidFill>
                <a:latin typeface="Times New Roman"/>
                <a:cs typeface="Times New Roman"/>
              </a:rPr>
              <a:t>commercial </a:t>
            </a:r>
            <a:r>
              <a:rPr sz="2200" kern="0" spc="80" dirty="0">
                <a:solidFill>
                  <a:srgbClr val="006FC0"/>
                </a:solidFill>
                <a:latin typeface="Times New Roman"/>
                <a:cs typeface="Times New Roman"/>
              </a:rPr>
              <a:t>products</a:t>
            </a:r>
            <a:r>
              <a:rPr sz="2200" kern="0" spc="-18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40" dirty="0">
                <a:solidFill>
                  <a:srgbClr val="006FC0"/>
                </a:solidFill>
                <a:latin typeface="Times New Roman"/>
                <a:cs typeface="Times New Roman"/>
              </a:rPr>
              <a:t>exist</a:t>
            </a:r>
            <a:endParaRPr sz="2200" kern="0" dirty="0">
              <a:latin typeface="Times New Roman"/>
              <a:cs typeface="Times New Roman"/>
            </a:endParaRPr>
          </a:p>
          <a:p>
            <a:pPr marL="748665" marR="192405" lvl="1" indent="-342900" algn="just">
              <a:spcBef>
                <a:spcPts val="400"/>
              </a:spcBef>
              <a:buClr>
                <a:srgbClr val="0E6EC5"/>
              </a:buClr>
              <a:buSzPct val="85294"/>
              <a:buFont typeface="Wingdings" panose="05000000000000000000" pitchFamily="2" charset="2"/>
              <a:buChar char="Ø"/>
              <a:tabLst>
                <a:tab pos="652780" algn="l"/>
                <a:tab pos="653415" algn="l"/>
              </a:tabLst>
            </a:pPr>
            <a:r>
              <a:rPr sz="2200" kern="0" spc="55" dirty="0">
                <a:latin typeface="Times New Roman"/>
                <a:cs typeface="Times New Roman"/>
              </a:rPr>
              <a:t>Commercial</a:t>
            </a:r>
            <a:r>
              <a:rPr sz="2200" kern="0" spc="-45" dirty="0">
                <a:latin typeface="Times New Roman"/>
                <a:cs typeface="Times New Roman"/>
              </a:rPr>
              <a:t> </a:t>
            </a:r>
            <a:r>
              <a:rPr sz="2200" kern="0" spc="65" dirty="0">
                <a:latin typeface="Times New Roman"/>
                <a:cs typeface="Times New Roman"/>
              </a:rPr>
              <a:t>solutions</a:t>
            </a:r>
            <a:r>
              <a:rPr sz="2200" kern="0" spc="-45" dirty="0">
                <a:latin typeface="Times New Roman"/>
                <a:cs typeface="Times New Roman"/>
              </a:rPr>
              <a:t> </a:t>
            </a:r>
            <a:r>
              <a:rPr sz="2200" kern="0" spc="35" dirty="0">
                <a:latin typeface="Times New Roman"/>
                <a:cs typeface="Times New Roman"/>
              </a:rPr>
              <a:t>have</a:t>
            </a:r>
            <a:r>
              <a:rPr sz="2200" kern="0" spc="-100" dirty="0">
                <a:latin typeface="Times New Roman"/>
                <a:cs typeface="Times New Roman"/>
              </a:rPr>
              <a:t> </a:t>
            </a:r>
            <a:r>
              <a:rPr sz="2200" kern="0" spc="45" dirty="0">
                <a:latin typeface="Times New Roman"/>
                <a:cs typeface="Times New Roman"/>
              </a:rPr>
              <a:t>certainly</a:t>
            </a:r>
            <a:r>
              <a:rPr sz="2200" kern="0" spc="-80" dirty="0">
                <a:latin typeface="Times New Roman"/>
                <a:cs typeface="Times New Roman"/>
              </a:rPr>
              <a:t> </a:t>
            </a:r>
            <a:r>
              <a:rPr sz="2200" kern="0" spc="80" dirty="0">
                <a:latin typeface="Times New Roman"/>
                <a:cs typeface="Times New Roman"/>
              </a:rPr>
              <a:t>their</a:t>
            </a:r>
            <a:r>
              <a:rPr sz="2200" kern="0" spc="350" dirty="0">
                <a:latin typeface="Times New Roman"/>
                <a:cs typeface="Times New Roman"/>
              </a:rPr>
              <a:t> </a:t>
            </a:r>
            <a:r>
              <a:rPr sz="2200" kern="0" spc="35" dirty="0">
                <a:latin typeface="Times New Roman"/>
                <a:cs typeface="Times New Roman"/>
              </a:rPr>
              <a:t>place,</a:t>
            </a:r>
            <a:r>
              <a:rPr sz="2200" kern="0" spc="-5" dirty="0">
                <a:latin typeface="Times New Roman"/>
                <a:cs typeface="Times New Roman"/>
              </a:rPr>
              <a:t> </a:t>
            </a:r>
            <a:r>
              <a:rPr sz="2200" kern="0" spc="110" dirty="0">
                <a:latin typeface="Times New Roman"/>
                <a:cs typeface="Times New Roman"/>
              </a:rPr>
              <a:t>but</a:t>
            </a:r>
            <a:r>
              <a:rPr sz="2200" kern="0" spc="-100" dirty="0">
                <a:latin typeface="Times New Roman"/>
                <a:cs typeface="Times New Roman"/>
              </a:rPr>
              <a:t> </a:t>
            </a:r>
            <a:r>
              <a:rPr sz="2200" kern="0" spc="60" dirty="0">
                <a:latin typeface="Times New Roman"/>
                <a:cs typeface="Times New Roman"/>
              </a:rPr>
              <a:t>choosing</a:t>
            </a:r>
            <a:r>
              <a:rPr sz="2200" kern="0" spc="-25" dirty="0">
                <a:latin typeface="Times New Roman"/>
                <a:cs typeface="Times New Roman"/>
              </a:rPr>
              <a:t> </a:t>
            </a:r>
            <a:r>
              <a:rPr sz="2200" kern="0" spc="85" dirty="0">
                <a:latin typeface="Times New Roman"/>
                <a:cs typeface="Times New Roman"/>
              </a:rPr>
              <a:t>when</a:t>
            </a:r>
            <a:r>
              <a:rPr sz="2200" kern="0" spc="-55" dirty="0">
                <a:latin typeface="Times New Roman"/>
                <a:cs typeface="Times New Roman"/>
              </a:rPr>
              <a:t> </a:t>
            </a:r>
            <a:r>
              <a:rPr sz="2200" kern="0" spc="85" dirty="0">
                <a:latin typeface="Times New Roman"/>
                <a:cs typeface="Times New Roman"/>
              </a:rPr>
              <a:t>to</a:t>
            </a:r>
            <a:r>
              <a:rPr sz="2200" kern="0" spc="-70" dirty="0">
                <a:latin typeface="Times New Roman"/>
                <a:cs typeface="Times New Roman"/>
              </a:rPr>
              <a:t> </a:t>
            </a:r>
            <a:r>
              <a:rPr sz="2200" kern="0" spc="65" dirty="0">
                <a:latin typeface="Times New Roman"/>
                <a:cs typeface="Times New Roman"/>
              </a:rPr>
              <a:t>use</a:t>
            </a:r>
            <a:r>
              <a:rPr sz="2200" kern="0" spc="-90" dirty="0">
                <a:latin typeface="Times New Roman"/>
                <a:cs typeface="Times New Roman"/>
              </a:rPr>
              <a:t> </a:t>
            </a:r>
            <a:r>
              <a:rPr sz="2200" kern="0" spc="100" dirty="0">
                <a:latin typeface="Times New Roman"/>
                <a:cs typeface="Times New Roman"/>
              </a:rPr>
              <a:t>an  </a:t>
            </a:r>
            <a:r>
              <a:rPr sz="2200" kern="0" spc="40" dirty="0">
                <a:latin typeface="Times New Roman"/>
                <a:cs typeface="Times New Roman"/>
              </a:rPr>
              <a:t>off-the-shelf</a:t>
            </a:r>
            <a:r>
              <a:rPr sz="2200" kern="0" spc="-10" dirty="0">
                <a:latin typeface="Times New Roman"/>
                <a:cs typeface="Times New Roman"/>
              </a:rPr>
              <a:t> </a:t>
            </a:r>
            <a:r>
              <a:rPr sz="2200" kern="0" spc="70" dirty="0">
                <a:latin typeface="Times New Roman"/>
                <a:cs typeface="Times New Roman"/>
              </a:rPr>
              <a:t>solution</a:t>
            </a:r>
            <a:r>
              <a:rPr sz="2200" kern="0" spc="-75" dirty="0">
                <a:latin typeface="Times New Roman"/>
                <a:cs typeface="Times New Roman"/>
              </a:rPr>
              <a:t> </a:t>
            </a:r>
            <a:r>
              <a:rPr sz="2200" kern="0" spc="105" dirty="0">
                <a:latin typeface="Times New Roman"/>
                <a:cs typeface="Times New Roman"/>
              </a:rPr>
              <a:t>and</a:t>
            </a:r>
            <a:r>
              <a:rPr sz="2200" kern="0" spc="-45" dirty="0">
                <a:latin typeface="Times New Roman"/>
                <a:cs typeface="Times New Roman"/>
              </a:rPr>
              <a:t> </a:t>
            </a:r>
            <a:r>
              <a:rPr sz="2200" kern="0" spc="60" dirty="0">
                <a:latin typeface="Times New Roman"/>
                <a:cs typeface="Times New Roman"/>
              </a:rPr>
              <a:t>choosing</a:t>
            </a:r>
            <a:r>
              <a:rPr sz="2200" kern="0" spc="-15" dirty="0">
                <a:latin typeface="Times New Roman"/>
                <a:cs typeface="Times New Roman"/>
              </a:rPr>
              <a:t> </a:t>
            </a:r>
            <a:r>
              <a:rPr sz="2200" kern="0" spc="105" dirty="0">
                <a:latin typeface="Times New Roman"/>
                <a:cs typeface="Times New Roman"/>
              </a:rPr>
              <a:t>the</a:t>
            </a:r>
            <a:r>
              <a:rPr sz="2200" kern="0" spc="-65" dirty="0">
                <a:latin typeface="Times New Roman"/>
                <a:cs typeface="Times New Roman"/>
              </a:rPr>
              <a:t> </a:t>
            </a:r>
            <a:r>
              <a:rPr sz="2200" kern="0" spc="65" dirty="0">
                <a:latin typeface="Times New Roman"/>
                <a:cs typeface="Times New Roman"/>
              </a:rPr>
              <a:t>right</a:t>
            </a:r>
            <a:r>
              <a:rPr sz="2200" kern="0" spc="-80" dirty="0">
                <a:latin typeface="Times New Roman"/>
                <a:cs typeface="Times New Roman"/>
              </a:rPr>
              <a:t> </a:t>
            </a:r>
            <a:r>
              <a:rPr sz="2200" kern="0" spc="90" dirty="0">
                <a:latin typeface="Times New Roman"/>
                <a:cs typeface="Times New Roman"/>
              </a:rPr>
              <a:t>one</a:t>
            </a:r>
            <a:r>
              <a:rPr sz="2200" kern="0" spc="-100" dirty="0">
                <a:latin typeface="Times New Roman"/>
                <a:cs typeface="Times New Roman"/>
              </a:rPr>
              <a:t> </a:t>
            </a:r>
            <a:r>
              <a:rPr sz="2200" kern="0" spc="55" dirty="0">
                <a:latin typeface="Times New Roman"/>
                <a:cs typeface="Times New Roman"/>
              </a:rPr>
              <a:t>are</a:t>
            </a:r>
            <a:r>
              <a:rPr sz="2200" kern="0" spc="-85" dirty="0">
                <a:latin typeface="Times New Roman"/>
                <a:cs typeface="Times New Roman"/>
              </a:rPr>
              <a:t> </a:t>
            </a:r>
            <a:r>
              <a:rPr sz="2200" kern="0" spc="75" dirty="0">
                <a:latin typeface="Times New Roman"/>
                <a:cs typeface="Times New Roman"/>
              </a:rPr>
              <a:t>continuing</a:t>
            </a:r>
            <a:r>
              <a:rPr sz="2200" kern="0" spc="-50" dirty="0">
                <a:latin typeface="Times New Roman"/>
                <a:cs typeface="Times New Roman"/>
              </a:rPr>
              <a:t> </a:t>
            </a:r>
            <a:r>
              <a:rPr sz="2200" kern="0" spc="45" dirty="0">
                <a:latin typeface="Times New Roman"/>
                <a:cs typeface="Times New Roman"/>
              </a:rPr>
              <a:t>challenges</a:t>
            </a:r>
            <a:endParaRPr sz="2200" kern="0" dirty="0">
              <a:latin typeface="Times New Roman"/>
              <a:cs typeface="Times New Roman"/>
            </a:endParaRPr>
          </a:p>
        </p:txBody>
      </p:sp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1905127"/>
            <a:ext cx="8072119" cy="4154984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3600" dirty="0" smtClean="0"/>
              <a:t>Introduction to Real Time systems 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Types of Real time systems</a:t>
            </a:r>
          </a:p>
          <a:p>
            <a:pPr marL="342900" indent="-342900">
              <a:buFontTx/>
              <a:buAutoNum type="arabicPeriod"/>
            </a:pPr>
            <a:r>
              <a:rPr lang="en-US" sz="3600" dirty="0"/>
              <a:t>Applications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Need of Real Time Operating systems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Taxonomy of events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Misconceptions</a:t>
            </a:r>
          </a:p>
          <a:p>
            <a:pPr marL="342900" indent="-342900">
              <a:buAutoNum type="arabicPeriod"/>
            </a:pPr>
            <a:r>
              <a:rPr lang="en-US" sz="3600" dirty="0" smtClean="0">
                <a:solidFill>
                  <a:schemeClr val="tx2"/>
                </a:solidFill>
              </a:rPr>
              <a:t>Reference: Lec1_RTS.pdf sent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3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499" y="457200"/>
            <a:ext cx="8255000" cy="492443"/>
          </a:xfrm>
        </p:spPr>
        <p:txBody>
          <a:bodyPr/>
          <a:lstStyle/>
          <a:p>
            <a:r>
              <a:rPr lang="en-US" sz="3200" dirty="0" smtClean="0"/>
              <a:t>Overview of the Real Time operating system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1561732"/>
            <a:ext cx="8072119" cy="47089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Real Time Operating systems itself is a vast subject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Topics Covered will give a glimpse of RTOS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outcomes of these topics : Students should be</a:t>
            </a:r>
          </a:p>
          <a:p>
            <a:endParaRPr lang="en-US" dirty="0" smtClean="0"/>
          </a:p>
          <a:p>
            <a:r>
              <a:rPr lang="en-US" dirty="0" smtClean="0"/>
              <a:t>1. Able to understand the fundamental concepts of real time operating systems</a:t>
            </a:r>
          </a:p>
          <a:p>
            <a:r>
              <a:rPr lang="en-US" dirty="0" smtClean="0"/>
              <a:t>2. Apply the knowledge to understand modern operating system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Reference Books and the materials attached will clear your concept along with the </a:t>
            </a:r>
            <a:r>
              <a:rPr lang="en-US" dirty="0" err="1" smtClean="0"/>
              <a:t>ppts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of the content has been collected from the reference books mentioned in the next slide and </a:t>
            </a:r>
            <a:r>
              <a:rPr lang="en-US" dirty="0" err="1" smtClean="0"/>
              <a:t>nptel</a:t>
            </a:r>
            <a:r>
              <a:rPr lang="en-US" dirty="0" smtClean="0"/>
              <a:t> videos by Dr. </a:t>
            </a:r>
            <a:r>
              <a:rPr lang="en-US" dirty="0" err="1" smtClean="0"/>
              <a:t>Rajib</a:t>
            </a:r>
            <a:r>
              <a:rPr lang="en-US" dirty="0" smtClean="0"/>
              <a:t> Mall – Author of the second reference book</a:t>
            </a:r>
          </a:p>
          <a:p>
            <a:r>
              <a:rPr lang="en-US" u="sng" dirty="0" smtClean="0">
                <a:hlinkClick r:id="rId4"/>
              </a:rPr>
              <a:t>https</a:t>
            </a:r>
            <a:r>
              <a:rPr lang="en-US" u="sng" dirty="0">
                <a:hlinkClick r:id="rId4"/>
              </a:rPr>
              <a:t>://</a:t>
            </a:r>
            <a:r>
              <a:rPr lang="en-US" u="sng" dirty="0" smtClean="0">
                <a:hlinkClick r:id="rId4"/>
              </a:rPr>
              <a:t>freevideolectures.com/course/3049/real-time-systems/2</a:t>
            </a:r>
            <a:r>
              <a:rPr lang="en-US" u="sng" dirty="0" smtClean="0"/>
              <a:t> </a:t>
            </a:r>
          </a:p>
          <a:p>
            <a:r>
              <a:rPr lang="en-US" dirty="0" smtClean="0"/>
              <a:t>you can browse through other lectures using the same link for modules 3,4,5,6,8,9,10,13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2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489" y="228600"/>
            <a:ext cx="8255000" cy="615553"/>
          </a:xfrm>
        </p:spPr>
        <p:txBody>
          <a:bodyPr/>
          <a:lstStyle/>
          <a:p>
            <a:r>
              <a:rPr lang="en-US" sz="4000" dirty="0" smtClean="0"/>
              <a:t>Reference Books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26" y="844153"/>
            <a:ext cx="8819374" cy="2769989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3600" dirty="0" smtClean="0"/>
              <a:t>Phillip </a:t>
            </a:r>
            <a:r>
              <a:rPr lang="en-US" sz="3600" dirty="0"/>
              <a:t>A </a:t>
            </a:r>
            <a:r>
              <a:rPr lang="en-US" sz="3600" dirty="0" err="1"/>
              <a:t>Laplante</a:t>
            </a:r>
            <a:r>
              <a:rPr lang="en-US" sz="3600" dirty="0"/>
              <a:t>, </a:t>
            </a:r>
            <a:r>
              <a:rPr lang="en-US" sz="3600" dirty="0" err="1"/>
              <a:t>Seppo</a:t>
            </a:r>
            <a:r>
              <a:rPr lang="en-US" sz="3600" dirty="0"/>
              <a:t> J </a:t>
            </a:r>
            <a:r>
              <a:rPr lang="en-US" sz="3600" dirty="0" err="1"/>
              <a:t>Ovaska</a:t>
            </a:r>
            <a:r>
              <a:rPr lang="en-US" sz="3600" dirty="0"/>
              <a:t>, Real time systems design and analysis 4(e), </a:t>
            </a:r>
            <a:r>
              <a:rPr lang="en-US" sz="3600" dirty="0" smtClean="0"/>
              <a:t>Wiley,2013</a:t>
            </a:r>
          </a:p>
          <a:p>
            <a:pPr marL="342900" indent="-342900">
              <a:buAutoNum type="arabicPeriod"/>
            </a:pPr>
            <a:r>
              <a:rPr lang="en-US" sz="3600" dirty="0" err="1"/>
              <a:t>Rajib</a:t>
            </a:r>
            <a:r>
              <a:rPr lang="en-US" sz="3600" dirty="0"/>
              <a:t> Mall, Real time systems: Theory and Practice 2(e), Pearson, 2009</a:t>
            </a:r>
            <a:r>
              <a:rPr lang="en-US" sz="3600" dirty="0" smtClean="0"/>
              <a:t>.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Jane Liu, Real time Systems, Pearson, 2000</a:t>
            </a:r>
            <a:endParaRPr lang="en-US" sz="360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4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1031189"/>
            <a:ext cx="7687309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0" dirty="0" smtClean="0"/>
              <a:t>Definition: </a:t>
            </a:r>
            <a:r>
              <a:rPr spc="-310" dirty="0"/>
              <a:t>Real-Time</a:t>
            </a:r>
            <a:r>
              <a:rPr spc="-509" dirty="0"/>
              <a:t> </a:t>
            </a:r>
            <a:r>
              <a:rPr spc="-370" dirty="0"/>
              <a:t>System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9779" y="3885490"/>
            <a:ext cx="8208645" cy="1115690"/>
          </a:xfrm>
          <a:prstGeom prst="rect">
            <a:avLst/>
          </a:prstGeom>
          <a:solidFill>
            <a:srgbClr val="C7E2FA"/>
          </a:solidFill>
        </p:spPr>
        <p:txBody>
          <a:bodyPr vert="horz" wrap="square" lIns="0" tIns="0" rIns="0" bIns="0" rtlCol="0">
            <a:spAutoFit/>
          </a:bodyPr>
          <a:lstStyle/>
          <a:p>
            <a:pPr marL="257175" algn="just">
              <a:lnSpc>
                <a:spcPts val="2900"/>
              </a:lnSpc>
            </a:pPr>
            <a:r>
              <a:rPr sz="2600" spc="-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6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</a:t>
            </a:r>
            <a:r>
              <a:rPr sz="26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sz="26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6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6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sz="26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26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</a:t>
            </a:r>
            <a:r>
              <a:rPr sz="2600" spc="-3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satisfy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bounded response-time </a:t>
            </a:r>
            <a:r>
              <a:rPr sz="26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 </a:t>
            </a:r>
            <a:r>
              <a:rPr sz="2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sz="26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sz="2600" spc="-5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severe  consequences, </a:t>
            </a:r>
            <a:r>
              <a:rPr sz="26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</a:t>
            </a:r>
            <a:r>
              <a:rPr sz="2600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780" y="5105400"/>
            <a:ext cx="8208645" cy="795731"/>
          </a:xfrm>
          <a:prstGeom prst="rect">
            <a:avLst/>
          </a:prstGeom>
          <a:solidFill>
            <a:srgbClr val="C7E2FA"/>
          </a:solidFill>
        </p:spPr>
        <p:txBody>
          <a:bodyPr vert="horz" wrap="square" lIns="0" tIns="635" rIns="0" bIns="0" rtlCol="0">
            <a:spAutoFit/>
          </a:bodyPr>
          <a:lstStyle/>
          <a:p>
            <a:pPr marL="141605" marR="89535" indent="-45720" algn="just">
              <a:lnSpc>
                <a:spcPts val="3120"/>
              </a:lnSpc>
              <a:spcBef>
                <a:spcPts val="5"/>
              </a:spcBef>
            </a:pPr>
            <a:r>
              <a:rPr sz="2600" spc="-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6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</a:t>
            </a:r>
            <a:r>
              <a:rPr sz="26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sz="26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6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sz="26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whose </a:t>
            </a:r>
            <a:r>
              <a:rPr sz="26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</a:t>
            </a:r>
            <a:r>
              <a:rPr sz="26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correctness </a:t>
            </a:r>
            <a:r>
              <a:rPr sz="26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600" spc="-3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 </a:t>
            </a:r>
            <a:r>
              <a:rPr sz="26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6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sz="26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6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correctness</a:t>
            </a:r>
            <a:r>
              <a:rPr sz="26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6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6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  <a:r>
              <a:rPr sz="26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6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sz="26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timeliness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526" y="2037159"/>
            <a:ext cx="83766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Real time</a:t>
            </a:r>
            <a:r>
              <a:rPr lang="en-US" sz="2000" dirty="0" smtClean="0"/>
              <a:t>: It is a </a:t>
            </a:r>
            <a:r>
              <a:rPr lang="en-US" sz="2000" b="1" dirty="0" smtClean="0"/>
              <a:t>quantitative notion </a:t>
            </a:r>
            <a:r>
              <a:rPr lang="en-US" sz="2000" dirty="0" smtClean="0"/>
              <a:t>of time measured using a physical clock</a:t>
            </a:r>
          </a:p>
          <a:p>
            <a:r>
              <a:rPr lang="en-US" sz="2000" dirty="0" smtClean="0"/>
              <a:t>Example: After some event occurs the corresponding action must be completed within 10msec</a:t>
            </a:r>
          </a:p>
          <a:p>
            <a:r>
              <a:rPr lang="en-US" sz="2000" dirty="0" smtClean="0"/>
              <a:t>In contrast, a qualitative notion of time can be expressed using after, before  sometime, eventually </a:t>
            </a:r>
            <a:r>
              <a:rPr lang="en-US" sz="2000" dirty="0" err="1" smtClean="0"/>
              <a:t>etc</a:t>
            </a:r>
            <a:endParaRPr lang="en-US" sz="2000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059" y="228600"/>
            <a:ext cx="8255000" cy="769441"/>
          </a:xfrm>
        </p:spPr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471" y="998041"/>
            <a:ext cx="8072119" cy="44319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F0000"/>
                </a:solidFill>
              </a:rPr>
              <a:t>Real time:</a:t>
            </a:r>
          </a:p>
          <a:p>
            <a:r>
              <a:rPr lang="en-US" sz="3200" dirty="0"/>
              <a:t>     At least tasks have real time constraints, e.g., </a:t>
            </a:r>
            <a:r>
              <a:rPr lang="en-US" sz="3200" dirty="0" smtClean="0"/>
              <a:t>  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  deadlines</a:t>
            </a:r>
          </a:p>
          <a:p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F0000"/>
                </a:solidFill>
              </a:rPr>
              <a:t>Correctness Criterion: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  Results should be logically correct and also 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   within the stipulated time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059" y="228600"/>
            <a:ext cx="8255000" cy="677108"/>
          </a:xfrm>
        </p:spPr>
        <p:txBody>
          <a:bodyPr/>
          <a:lstStyle/>
          <a:p>
            <a:r>
              <a:rPr lang="en-US" sz="4400" dirty="0" smtClean="0"/>
              <a:t>Characteristics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2528" y="905709"/>
            <a:ext cx="8072119" cy="70173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Time </a:t>
            </a:r>
            <a:r>
              <a:rPr lang="en-US" sz="2800" dirty="0" smtClean="0">
                <a:solidFill>
                  <a:srgbClr val="C00000"/>
                </a:solidFill>
              </a:rPr>
              <a:t>Constraints </a:t>
            </a:r>
            <a:r>
              <a:rPr lang="en-US" sz="2800" dirty="0" smtClean="0"/>
              <a:t>– deadlines associated with tasks</a:t>
            </a:r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</a:rPr>
              <a:t>Embedded </a:t>
            </a:r>
            <a:r>
              <a:rPr lang="en-US" sz="2800" dirty="0" smtClean="0"/>
              <a:t>– physically embedded in its environment and often controls it </a:t>
            </a:r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</a:rPr>
              <a:t>Safety Critical</a:t>
            </a:r>
            <a:r>
              <a:rPr lang="en-US" sz="2800" dirty="0" smtClean="0"/>
              <a:t> – it should be highly reliable and should not cause extensive damages if it fails </a:t>
            </a:r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</a:rPr>
              <a:t>Concurrent</a:t>
            </a:r>
            <a:r>
              <a:rPr lang="en-US" sz="2800" dirty="0" smtClean="0"/>
              <a:t> – needs to respond to several independent events within very short and strict time bounds</a:t>
            </a:r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</a:rPr>
              <a:t>Reactive</a:t>
            </a:r>
            <a:r>
              <a:rPr lang="en-US" sz="2800" dirty="0" smtClean="0"/>
              <a:t> – in which on-going interaction between the computer and the environment is maintained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1031189"/>
            <a:ext cx="6384925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Definition: </a:t>
            </a:r>
            <a:r>
              <a:rPr spc="-275" dirty="0"/>
              <a:t>Failed</a:t>
            </a:r>
            <a:r>
              <a:rPr spc="-550" dirty="0"/>
              <a:t> </a:t>
            </a:r>
            <a:r>
              <a:rPr spc="-370" dirty="0"/>
              <a:t>System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6240" y="1988820"/>
            <a:ext cx="8280400" cy="1224280"/>
          </a:xfrm>
          <a:prstGeom prst="rect">
            <a:avLst/>
          </a:prstGeom>
          <a:solidFill>
            <a:srgbClr val="C7E2FA"/>
          </a:solidFill>
        </p:spPr>
        <p:txBody>
          <a:bodyPr vert="horz" wrap="square" lIns="0" tIns="10795" rIns="0" bIns="0" rtlCol="0">
            <a:spAutoFit/>
          </a:bodyPr>
          <a:lstStyle/>
          <a:p>
            <a:pPr marL="242570" marR="200660" indent="-2540" algn="ctr">
              <a:lnSpc>
                <a:spcPct val="100000"/>
              </a:lnSpc>
              <a:spcBef>
                <a:spcPts val="85"/>
              </a:spcBef>
            </a:pPr>
            <a:r>
              <a:rPr sz="2600" spc="-229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600" spc="-65" dirty="0">
                <a:solidFill>
                  <a:srgbClr val="FF0000"/>
                </a:solidFill>
                <a:latin typeface="Arial"/>
                <a:cs typeface="Arial"/>
              </a:rPr>
              <a:t>failed </a:t>
            </a:r>
            <a:r>
              <a:rPr sz="2600" spc="-155" dirty="0">
                <a:solidFill>
                  <a:srgbClr val="FF0000"/>
                </a:solidFill>
                <a:latin typeface="Arial"/>
                <a:cs typeface="Arial"/>
              </a:rPr>
              <a:t>system </a:t>
            </a:r>
            <a:r>
              <a:rPr sz="2600" spc="-135" dirty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sz="2600" spc="-20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600" spc="-150" dirty="0">
                <a:solidFill>
                  <a:srgbClr val="FF0000"/>
                </a:solidFill>
                <a:latin typeface="Arial"/>
                <a:cs typeface="Arial"/>
              </a:rPr>
              <a:t>system </a:t>
            </a:r>
            <a:r>
              <a:rPr sz="2600" dirty="0">
                <a:solidFill>
                  <a:srgbClr val="FF0000"/>
                </a:solidFill>
                <a:latin typeface="Arial"/>
                <a:cs typeface="Arial"/>
              </a:rPr>
              <a:t>that </a:t>
            </a:r>
            <a:r>
              <a:rPr sz="2600" spc="-85" dirty="0">
                <a:solidFill>
                  <a:srgbClr val="FF0000"/>
                </a:solidFill>
                <a:latin typeface="Arial"/>
                <a:cs typeface="Arial"/>
              </a:rPr>
              <a:t>cannot </a:t>
            </a:r>
            <a:r>
              <a:rPr sz="2600" spc="-100" dirty="0">
                <a:solidFill>
                  <a:srgbClr val="FF0000"/>
                </a:solidFill>
                <a:latin typeface="Arial"/>
                <a:cs typeface="Arial"/>
              </a:rPr>
              <a:t>satisfy </a:t>
            </a:r>
            <a:r>
              <a:rPr sz="2600" spc="-105" dirty="0">
                <a:solidFill>
                  <a:srgbClr val="FF0000"/>
                </a:solidFill>
                <a:latin typeface="Arial"/>
                <a:cs typeface="Arial"/>
              </a:rPr>
              <a:t>one </a:t>
            </a:r>
            <a:r>
              <a:rPr sz="2600" spc="-25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2600" spc="-3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80" dirty="0">
                <a:solidFill>
                  <a:srgbClr val="FF0000"/>
                </a:solidFill>
                <a:latin typeface="Arial"/>
                <a:cs typeface="Arial"/>
              </a:rPr>
              <a:t>more  </a:t>
            </a:r>
            <a:r>
              <a:rPr sz="2600" spc="-5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600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600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75" dirty="0">
                <a:solidFill>
                  <a:srgbClr val="FF0000"/>
                </a:solidFill>
                <a:latin typeface="Arial"/>
                <a:cs typeface="Arial"/>
              </a:rPr>
              <a:t>requirements</a:t>
            </a:r>
            <a:r>
              <a:rPr sz="2600" spc="-1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60" dirty="0">
                <a:solidFill>
                  <a:srgbClr val="FF0000"/>
                </a:solidFill>
                <a:latin typeface="Arial"/>
                <a:cs typeface="Arial"/>
              </a:rPr>
              <a:t>stipulated</a:t>
            </a:r>
            <a:r>
              <a:rPr sz="2600" spc="-1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6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600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155" dirty="0">
                <a:solidFill>
                  <a:srgbClr val="FF0000"/>
                </a:solidFill>
                <a:latin typeface="Arial"/>
                <a:cs typeface="Arial"/>
              </a:rPr>
              <a:t>system</a:t>
            </a:r>
            <a:r>
              <a:rPr sz="2600" spc="-1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80" dirty="0">
                <a:solidFill>
                  <a:srgbClr val="FF0000"/>
                </a:solidFill>
                <a:latin typeface="Arial"/>
                <a:cs typeface="Arial"/>
              </a:rPr>
              <a:t>requirements  </a:t>
            </a:r>
            <a:r>
              <a:rPr sz="2600" spc="-85" dirty="0">
                <a:solidFill>
                  <a:srgbClr val="FF0000"/>
                </a:solidFill>
                <a:latin typeface="Arial"/>
                <a:cs typeface="Arial"/>
              </a:rPr>
              <a:t>specification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6257" y="3730244"/>
            <a:ext cx="7828915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</a:pPr>
            <a:r>
              <a:rPr sz="2600" spc="90" dirty="0">
                <a:latin typeface="Times New Roman"/>
                <a:cs typeface="Times New Roman"/>
              </a:rPr>
              <a:t>Hence, </a:t>
            </a:r>
            <a:r>
              <a:rPr sz="2600" spc="75" dirty="0">
                <a:latin typeface="Times New Roman"/>
                <a:cs typeface="Times New Roman"/>
              </a:rPr>
              <a:t>rigorous specification </a:t>
            </a:r>
            <a:r>
              <a:rPr sz="2600" spc="20" dirty="0">
                <a:latin typeface="Times New Roman"/>
                <a:cs typeface="Times New Roman"/>
              </a:rPr>
              <a:t>of </a:t>
            </a:r>
            <a:r>
              <a:rPr sz="2600" spc="160" dirty="0">
                <a:latin typeface="Times New Roman"/>
                <a:cs typeface="Times New Roman"/>
              </a:rPr>
              <a:t>the </a:t>
            </a:r>
            <a:r>
              <a:rPr sz="2600" spc="80" dirty="0">
                <a:latin typeface="Times New Roman"/>
                <a:cs typeface="Times New Roman"/>
              </a:rPr>
              <a:t>system  operating </a:t>
            </a:r>
            <a:r>
              <a:rPr sz="2600" spc="75" dirty="0">
                <a:latin typeface="Times New Roman"/>
                <a:cs typeface="Times New Roman"/>
              </a:rPr>
              <a:t>criteria, </a:t>
            </a:r>
            <a:r>
              <a:rPr sz="2600" spc="90" dirty="0">
                <a:latin typeface="Times New Roman"/>
                <a:cs typeface="Times New Roman"/>
              </a:rPr>
              <a:t>including </a:t>
            </a:r>
            <a:r>
              <a:rPr sz="2600" spc="110" dirty="0">
                <a:latin typeface="Times New Roman"/>
                <a:cs typeface="Times New Roman"/>
              </a:rPr>
              <a:t>timing </a:t>
            </a:r>
            <a:r>
              <a:rPr sz="2600" spc="95" dirty="0">
                <a:latin typeface="Times New Roman"/>
                <a:cs typeface="Times New Roman"/>
              </a:rPr>
              <a:t>constraints, </a:t>
            </a:r>
            <a:r>
              <a:rPr sz="2600" spc="25" dirty="0">
                <a:latin typeface="Times New Roman"/>
                <a:cs typeface="Times New Roman"/>
              </a:rPr>
              <a:t>is  </a:t>
            </a:r>
            <a:r>
              <a:rPr sz="2600" spc="75" dirty="0">
                <a:latin typeface="Times New Roman"/>
                <a:cs typeface="Times New Roman"/>
              </a:rPr>
              <a:t>necessary</a:t>
            </a:r>
            <a:endParaRPr sz="2600" dirty="0">
              <a:latin typeface="Times New Roman"/>
              <a:cs typeface="Times New Roman"/>
            </a:endParaRPr>
          </a:p>
        </p:txBody>
      </p:sp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1031189"/>
            <a:ext cx="7646670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Definition: </a:t>
            </a:r>
            <a:r>
              <a:rPr spc="-290" dirty="0"/>
              <a:t>Embedded</a:t>
            </a:r>
            <a:r>
              <a:rPr spc="-535" dirty="0"/>
              <a:t> </a:t>
            </a:r>
            <a:r>
              <a:rPr spc="-370" dirty="0"/>
              <a:t>System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7868" y="1988820"/>
            <a:ext cx="8208645" cy="1656714"/>
          </a:xfrm>
          <a:prstGeom prst="rect">
            <a:avLst/>
          </a:prstGeom>
          <a:solidFill>
            <a:srgbClr val="C7E2FA"/>
          </a:solidFill>
        </p:spPr>
        <p:txBody>
          <a:bodyPr vert="horz" wrap="square" lIns="0" tIns="0" rIns="0" bIns="0" rtlCol="0">
            <a:spAutoFit/>
          </a:bodyPr>
          <a:lstStyle/>
          <a:p>
            <a:pPr marL="294005">
              <a:lnSpc>
                <a:spcPts val="2900"/>
              </a:lnSpc>
            </a:pPr>
            <a:r>
              <a:rPr sz="2600" spc="-155" dirty="0">
                <a:solidFill>
                  <a:srgbClr val="FF0000"/>
                </a:solidFill>
                <a:latin typeface="Arial"/>
                <a:cs typeface="Arial"/>
              </a:rPr>
              <a:t>An </a:t>
            </a:r>
            <a:r>
              <a:rPr sz="2600" spc="-110" dirty="0">
                <a:solidFill>
                  <a:srgbClr val="FF0000"/>
                </a:solidFill>
                <a:latin typeface="Arial"/>
                <a:cs typeface="Arial"/>
              </a:rPr>
              <a:t>embedded </a:t>
            </a:r>
            <a:r>
              <a:rPr sz="2600" spc="-155" dirty="0">
                <a:solidFill>
                  <a:srgbClr val="FF0000"/>
                </a:solidFill>
                <a:latin typeface="Arial"/>
                <a:cs typeface="Arial"/>
              </a:rPr>
              <a:t>system </a:t>
            </a:r>
            <a:r>
              <a:rPr sz="2600" spc="-135" dirty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sz="2600" spc="-20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600" spc="-155" dirty="0">
                <a:solidFill>
                  <a:srgbClr val="FF0000"/>
                </a:solidFill>
                <a:latin typeface="Arial"/>
                <a:cs typeface="Arial"/>
              </a:rPr>
              <a:t>system </a:t>
            </a:r>
            <a:r>
              <a:rPr sz="2600" spc="-85" dirty="0">
                <a:solidFill>
                  <a:srgbClr val="FF0000"/>
                </a:solidFill>
                <a:latin typeface="Arial"/>
                <a:cs typeface="Arial"/>
              </a:rPr>
              <a:t>containing </a:t>
            </a:r>
            <a:r>
              <a:rPr sz="2600" spc="-105" dirty="0">
                <a:solidFill>
                  <a:srgbClr val="FF0000"/>
                </a:solidFill>
                <a:latin typeface="Arial"/>
                <a:cs typeface="Arial"/>
              </a:rPr>
              <a:t>one </a:t>
            </a:r>
            <a:r>
              <a:rPr sz="2600" spc="-20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2600" spc="-25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80" dirty="0">
                <a:solidFill>
                  <a:srgbClr val="FF0000"/>
                </a:solidFill>
                <a:latin typeface="Arial"/>
                <a:cs typeface="Arial"/>
              </a:rPr>
              <a:t>more</a:t>
            </a:r>
            <a:endParaRPr sz="2600" dirty="0">
              <a:latin typeface="Arial"/>
              <a:cs typeface="Arial"/>
            </a:endParaRPr>
          </a:p>
          <a:p>
            <a:pPr marL="214629" marR="210185" indent="-1905" algn="ctr">
              <a:lnSpc>
                <a:spcPct val="100000"/>
              </a:lnSpc>
            </a:pPr>
            <a:r>
              <a:rPr sz="2600" spc="-100" dirty="0">
                <a:solidFill>
                  <a:srgbClr val="FF0000"/>
                </a:solidFill>
                <a:latin typeface="Arial"/>
                <a:cs typeface="Arial"/>
              </a:rPr>
              <a:t>computers </a:t>
            </a:r>
            <a:r>
              <a:rPr sz="2600" spc="-40" dirty="0">
                <a:solidFill>
                  <a:srgbClr val="FF0000"/>
                </a:solidFill>
                <a:latin typeface="Arial"/>
                <a:cs typeface="Arial"/>
              </a:rPr>
              <a:t>(or </a:t>
            </a:r>
            <a:r>
              <a:rPr sz="2600" spc="-140" dirty="0">
                <a:solidFill>
                  <a:srgbClr val="FF0000"/>
                </a:solidFill>
                <a:latin typeface="Arial"/>
                <a:cs typeface="Arial"/>
              </a:rPr>
              <a:t>processors) </a:t>
            </a:r>
            <a:r>
              <a:rPr sz="2600" spc="-125" dirty="0">
                <a:solidFill>
                  <a:srgbClr val="FF0000"/>
                </a:solidFill>
                <a:latin typeface="Arial"/>
                <a:cs typeface="Arial"/>
              </a:rPr>
              <a:t>having </a:t>
            </a:r>
            <a:r>
              <a:rPr sz="2600" spc="-20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600" spc="-70" dirty="0">
                <a:solidFill>
                  <a:srgbClr val="FF0000"/>
                </a:solidFill>
                <a:latin typeface="Arial"/>
                <a:cs typeface="Arial"/>
              </a:rPr>
              <a:t>central </a:t>
            </a:r>
            <a:r>
              <a:rPr sz="2600" spc="-55" dirty="0">
                <a:solidFill>
                  <a:srgbClr val="FF0000"/>
                </a:solidFill>
                <a:latin typeface="Arial"/>
                <a:cs typeface="Arial"/>
              </a:rPr>
              <a:t>role </a:t>
            </a:r>
            <a:r>
              <a:rPr sz="2600" spc="-30" dirty="0">
                <a:solidFill>
                  <a:srgbClr val="FF0000"/>
                </a:solidFill>
                <a:latin typeface="Arial"/>
                <a:cs typeface="Arial"/>
              </a:rPr>
              <a:t>in the  </a:t>
            </a:r>
            <a:r>
              <a:rPr sz="2600" spc="-35" dirty="0">
                <a:solidFill>
                  <a:srgbClr val="FF0000"/>
                </a:solidFill>
                <a:latin typeface="Arial"/>
                <a:cs typeface="Arial"/>
              </a:rPr>
              <a:t>functionality</a:t>
            </a:r>
            <a:r>
              <a:rPr sz="2600" spc="-1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600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600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140" dirty="0">
                <a:solidFill>
                  <a:srgbClr val="FF0000"/>
                </a:solidFill>
                <a:latin typeface="Arial"/>
                <a:cs typeface="Arial"/>
              </a:rPr>
              <a:t>system,</a:t>
            </a:r>
            <a:r>
              <a:rPr sz="2600" spc="-1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Arial"/>
                <a:cs typeface="Arial"/>
              </a:rPr>
              <a:t>but</a:t>
            </a:r>
            <a:r>
              <a:rPr sz="2600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600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155" dirty="0">
                <a:solidFill>
                  <a:srgbClr val="FF0000"/>
                </a:solidFill>
                <a:latin typeface="Arial"/>
                <a:cs typeface="Arial"/>
              </a:rPr>
              <a:t>system</a:t>
            </a:r>
            <a:r>
              <a:rPr sz="2600" spc="-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135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26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6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60" dirty="0">
                <a:solidFill>
                  <a:srgbClr val="FF0000"/>
                </a:solidFill>
                <a:latin typeface="Arial"/>
                <a:cs typeface="Arial"/>
              </a:rPr>
              <a:t>explicitly  </a:t>
            </a:r>
            <a:r>
              <a:rPr sz="2600" spc="-105" dirty="0">
                <a:solidFill>
                  <a:srgbClr val="FF0000"/>
                </a:solidFill>
                <a:latin typeface="Arial"/>
                <a:cs typeface="Arial"/>
              </a:rPr>
              <a:t>called </a:t>
            </a:r>
            <a:r>
              <a:rPr sz="2600" spc="-20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600" spc="-1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70" dirty="0">
                <a:solidFill>
                  <a:srgbClr val="FF0000"/>
                </a:solidFill>
                <a:latin typeface="Arial"/>
                <a:cs typeface="Arial"/>
              </a:rPr>
              <a:t>computer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6667" y="3988169"/>
            <a:ext cx="86106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23290" indent="-342900" algn="just">
              <a:lnSpc>
                <a:spcPct val="100000"/>
              </a:lnSpc>
              <a:spcBef>
                <a:spcPts val="100"/>
              </a:spcBef>
              <a:buSzPct val="94230"/>
              <a:buFont typeface="Wingdings" panose="05000000000000000000" pitchFamily="2" charset="2"/>
              <a:buChar char="Ø"/>
              <a:tabLst>
                <a:tab pos="287655" algn="l"/>
              </a:tabLst>
            </a:pPr>
            <a:r>
              <a:rPr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real-time system may be embedded or non</a:t>
            </a:r>
            <a:r>
              <a:rPr lang="en-US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</a:t>
            </a:r>
          </a:p>
          <a:p>
            <a:pPr marL="355600" indent="-342900" algn="just">
              <a:lnSpc>
                <a:spcPct val="100000"/>
              </a:lnSpc>
              <a:spcBef>
                <a:spcPts val="630"/>
              </a:spcBef>
              <a:buSzPct val="94230"/>
              <a:buFont typeface="Wingdings" panose="05000000000000000000" pitchFamily="2" charset="2"/>
              <a:buChar char="Ø"/>
              <a:tabLst>
                <a:tab pos="287655" algn="l"/>
              </a:tabLst>
            </a:pPr>
            <a:r>
              <a:rPr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it is always </a:t>
            </a:r>
            <a:r>
              <a:rPr sz="2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reactive</a:t>
            </a:r>
            <a:r>
              <a:rPr lang="en-US" sz="2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T</a:t>
            </a:r>
            <a:r>
              <a:rPr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 scheduling is driven by ongoing interaction </a:t>
            </a:r>
            <a:r>
              <a:rPr lang="en-US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the </a:t>
            </a:r>
            <a:r>
              <a:rPr sz="2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lang="en-US" sz="22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 algn="just">
              <a:lnSpc>
                <a:spcPct val="100000"/>
              </a:lnSpc>
              <a:spcBef>
                <a:spcPts val="630"/>
              </a:spcBef>
              <a:buSzPct val="94230"/>
              <a:buFont typeface="Wingdings" panose="05000000000000000000" pitchFamily="2" charset="2"/>
              <a:buChar char="Ø"/>
              <a:tabLst>
                <a:tab pos="287655" algn="l"/>
              </a:tabLst>
            </a:pPr>
            <a:r>
              <a:rPr lang="en-US" sz="2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Support for : timing aspects, memory management, networking, interfacing of wide range of I/O devices, scheduling, power management</a:t>
            </a:r>
            <a:endParaRPr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2145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-53097"/>
            <a:ext cx="9088207" cy="1020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71439" y="-381771"/>
            <a:ext cx="9145590" cy="9018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5048" y="634588"/>
            <a:ext cx="6044565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45" dirty="0"/>
              <a:t>Degrees </a:t>
            </a:r>
            <a:r>
              <a:rPr spc="-5" dirty="0"/>
              <a:t>of</a:t>
            </a:r>
            <a:r>
              <a:rPr spc="-254" dirty="0"/>
              <a:t> </a:t>
            </a:r>
            <a:r>
              <a:rPr spc="-180" dirty="0"/>
              <a:t>“Real-Time”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5047" y="1537791"/>
            <a:ext cx="8869103" cy="400109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spcBef>
                <a:spcPts val="720"/>
              </a:spcBef>
              <a:buSzPct val="94230"/>
              <a:buFont typeface="Wingdings" panose="05000000000000000000" pitchFamily="2" charset="2"/>
              <a:buChar char="Ø"/>
              <a:tabLst>
                <a:tab pos="287655" algn="l"/>
              </a:tabLst>
            </a:pPr>
            <a:r>
              <a:rPr sz="2600" kern="0" dirty="0">
                <a:latin typeface="Times New Roman"/>
                <a:cs typeface="Times New Roman"/>
              </a:rPr>
              <a:t>All practical systems are ultimately real-time systems</a:t>
            </a:r>
          </a:p>
          <a:p>
            <a:pPr marL="469900" marR="556895" indent="-457200" algn="just">
              <a:lnSpc>
                <a:spcPct val="100000"/>
              </a:lnSpc>
              <a:spcBef>
                <a:spcPts val="625"/>
              </a:spcBef>
              <a:buSzPct val="94230"/>
              <a:buFont typeface="Wingdings" panose="05000000000000000000" pitchFamily="2" charset="2"/>
              <a:buChar char="Ø"/>
              <a:tabLst>
                <a:tab pos="287655" algn="l"/>
              </a:tabLst>
            </a:pPr>
            <a:r>
              <a:rPr sz="2600" kern="0" dirty="0">
                <a:latin typeface="Times New Roman"/>
                <a:cs typeface="Times New Roman"/>
              </a:rPr>
              <a:t>Even a batch-oriented system—for example, grade  processing at the end of a semester—is real-time</a:t>
            </a:r>
          </a:p>
          <a:p>
            <a:pPr marL="469900" marR="5080" indent="-457200" algn="just">
              <a:lnSpc>
                <a:spcPct val="100000"/>
              </a:lnSpc>
              <a:spcBef>
                <a:spcPts val="625"/>
              </a:spcBef>
              <a:buSzPct val="94230"/>
              <a:buFont typeface="Wingdings" panose="05000000000000000000" pitchFamily="2" charset="2"/>
              <a:buChar char="Ø"/>
              <a:tabLst>
                <a:tab pos="287655" algn="l"/>
              </a:tabLst>
            </a:pPr>
            <a:r>
              <a:rPr sz="2600" kern="0" dirty="0">
                <a:latin typeface="Times New Roman"/>
                <a:cs typeface="Times New Roman"/>
              </a:rPr>
              <a:t>Although the system may have response times of days,  it must respond within a certain time</a:t>
            </a:r>
          </a:p>
          <a:p>
            <a:pPr marL="469900" marR="394335" indent="-457200" algn="just">
              <a:lnSpc>
                <a:spcPct val="100000"/>
              </a:lnSpc>
              <a:spcBef>
                <a:spcPts val="625"/>
              </a:spcBef>
              <a:buSzPct val="94230"/>
              <a:buFont typeface="Wingdings" panose="05000000000000000000" pitchFamily="2" charset="2"/>
              <a:buChar char="Ø"/>
              <a:tabLst>
                <a:tab pos="287655" algn="l"/>
              </a:tabLst>
            </a:pPr>
            <a:r>
              <a:rPr sz="2600" kern="0" dirty="0">
                <a:latin typeface="Times New Roman"/>
                <a:cs typeface="Times New Roman"/>
              </a:rPr>
              <a:t>Even a word-processing program should respond to  commands within a reasonable amount of time</a:t>
            </a:r>
          </a:p>
          <a:p>
            <a:pPr marL="469900" marR="545465" indent="-457200" algn="just">
              <a:lnSpc>
                <a:spcPct val="100000"/>
              </a:lnSpc>
              <a:spcBef>
                <a:spcPts val="630"/>
              </a:spcBef>
              <a:buSzPct val="94230"/>
              <a:buFont typeface="Wingdings" panose="05000000000000000000" pitchFamily="2" charset="2"/>
              <a:buChar char="Ø"/>
              <a:tabLst>
                <a:tab pos="287655" algn="l"/>
              </a:tabLst>
            </a:pPr>
            <a:r>
              <a:rPr sz="2600" kern="0" dirty="0">
                <a:latin typeface="Times New Roman"/>
                <a:cs typeface="Times New Roman"/>
              </a:rPr>
              <a:t>Most of the literature refers to such systems as soft  real-time systems</a:t>
            </a:r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3c8e6e-8136-4d7d-af1c-024f8e6687c9">
      <Terms xmlns="http://schemas.microsoft.com/office/infopath/2007/PartnerControls"/>
    </lcf76f155ced4ddcb4097134ff3c332f>
    <TaxCatchAll xmlns="6464b784-94fc-4d5d-8912-f9bf35373677" xsi:nil="true"/>
    <Modifiedby xmlns="803c8e6e-8136-4d7d-af1c-024f8e6687c9">
      <UserInfo>
        <DisplayName/>
        <AccountId xsi:nil="true"/>
        <AccountType/>
      </UserInfo>
    </Modifiedby>
    <SharedWithUsers xmlns="6464b784-94fc-4d5d-8912-f9bf35373677">
      <UserInfo>
        <DisplayName/>
        <AccountId xsi:nil="true"/>
        <AccountType/>
      </UserInfo>
    </SharedWithUsers>
    <MediaLengthInSeconds xmlns="803c8e6e-8136-4d7d-af1c-024f8e6687c9" xsi:nil="true"/>
  </documentManagement>
</p:properties>
</file>

<file path=customXml/itemProps1.xml><?xml version="1.0" encoding="utf-8"?>
<ds:datastoreItem xmlns:ds="http://schemas.openxmlformats.org/officeDocument/2006/customXml" ds:itemID="{8D075602-FE01-4A5E-BC1B-326D31972F9C}"/>
</file>

<file path=customXml/itemProps2.xml><?xml version="1.0" encoding="utf-8"?>
<ds:datastoreItem xmlns:ds="http://schemas.openxmlformats.org/officeDocument/2006/customXml" ds:itemID="{EBEE4062-C37C-450B-9697-540AF81404D5}"/>
</file>

<file path=customXml/itemProps3.xml><?xml version="1.0" encoding="utf-8"?>
<ds:datastoreItem xmlns:ds="http://schemas.openxmlformats.org/officeDocument/2006/customXml" ds:itemID="{F551DB6D-53C1-45CD-84C7-3C166FDCC1D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1247</TotalTime>
  <Words>981</Words>
  <Application>Microsoft Office PowerPoint</Application>
  <PresentationFormat>On-screen Show (4:3)</PresentationFormat>
  <Paragraphs>122</Paragraphs>
  <Slides>15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Wingdings</vt:lpstr>
      <vt:lpstr>Office Theme</vt:lpstr>
      <vt:lpstr>Introduction to Real Time Operating Systems</vt:lpstr>
      <vt:lpstr>Overview of the Real Time operating system</vt:lpstr>
      <vt:lpstr>Reference Books</vt:lpstr>
      <vt:lpstr>Definition: Real-Time System</vt:lpstr>
      <vt:lpstr>Characteristics</vt:lpstr>
      <vt:lpstr>Characteristics</vt:lpstr>
      <vt:lpstr>Definition: Failed System</vt:lpstr>
      <vt:lpstr>Definition: Embedded System</vt:lpstr>
      <vt:lpstr>Degrees of “Real-Time”</vt:lpstr>
      <vt:lpstr>Applications</vt:lpstr>
      <vt:lpstr>Soft, Hard, and Firm “Real-Time”</vt:lpstr>
      <vt:lpstr>Why RTOS ?</vt:lpstr>
      <vt:lpstr>Taxonomy of Events</vt:lpstr>
      <vt:lpstr>Usual Misconceptions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Systems Design and Analysis: Tools for the Practitioner</dc:title>
  <dc:creator>Seppo</dc:creator>
  <cp:lastModifiedBy>Mahe</cp:lastModifiedBy>
  <cp:revision>45</cp:revision>
  <dcterms:created xsi:type="dcterms:W3CDTF">2019-04-02T04:57:36Z</dcterms:created>
  <dcterms:modified xsi:type="dcterms:W3CDTF">2020-05-25T14:43:42Z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2016-04-28T00:00:00Z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2019-04-02T00:00:00Z</vt:filetime>
  </property>
  <property fmtid="{D5CDD505-2E9C-101B-9397-08002B2CF9AE}" pid="5" name="ContentTypeId">
    <vt:lpwstr>0x010100C93ACEB14D7C914C9A66454C530220F9</vt:lpwstr>
  </property>
  <property fmtid="{D5CDD505-2E9C-101B-9397-08002B2CF9AE}" pid="6" name="Order">
    <vt:r8>120100</vt:r8>
  </property>
  <property fmtid="{D5CDD505-2E9C-101B-9397-08002B2CF9AE}" pid="7" name="xd_Signature">
    <vt:bool>false</vt:bool>
  </property>
  <property fmtid="{D5CDD505-2E9C-101B-9397-08002B2CF9AE}" pid="8" name="xd_ProgID">
    <vt:lpwstr/>
  </property>
  <property fmtid="{D5CDD505-2E9C-101B-9397-08002B2CF9AE}" pid="9" name="TriggerFlowInfo">
    <vt:lpwstr/>
  </property>
  <property fmtid="{D5CDD505-2E9C-101B-9397-08002B2CF9AE}" pid="10" name="_SourceUrl">
    <vt:lpwstr/>
  </property>
  <property fmtid="{D5CDD505-2E9C-101B-9397-08002B2CF9AE}" pid="11" name="_SharedFileIndex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MediaServiceImageTags">
    <vt:lpwstr/>
  </property>
</Properties>
</file>